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4" r:id="rId2"/>
    <p:sldId id="256" r:id="rId3"/>
    <p:sldId id="257" r:id="rId4"/>
    <p:sldId id="258" r:id="rId5"/>
    <p:sldId id="259" r:id="rId6"/>
    <p:sldId id="260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907ED-F2FD-4A3C-99F7-1ACF4D9EE8AD}" type="datetimeFigureOut">
              <a:rPr lang="hr-HR" smtClean="0"/>
              <a:pPr/>
              <a:t>14.7.2016.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5F81A-B113-4740-AF6D-47EE149683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3235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F81A-B113-4740-AF6D-47EE14968342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1671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F81A-B113-4740-AF6D-47EE14968342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8522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F81A-B113-4740-AF6D-47EE14968342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800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F81A-B113-4740-AF6D-47EE14968342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5171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F81A-B113-4740-AF6D-47EE14968342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9060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F81A-B113-4740-AF6D-47EE14968342}" type="slidenum">
              <a:rPr lang="hr-HR" smtClean="0"/>
              <a:pPr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6859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F81A-B113-4740-AF6D-47EE14968342}" type="slidenum">
              <a:rPr lang="hr-HR" smtClean="0"/>
              <a:pPr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3148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F81A-B113-4740-AF6D-47EE14968342}" type="slidenum">
              <a:rPr lang="hr-HR" smtClean="0"/>
              <a:pPr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9632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D858-397E-4F1B-911A-AEF9CD072143}" type="datetimeFigureOut">
              <a:rPr lang="sr-Latn-CS" smtClean="0"/>
              <a:pPr/>
              <a:t>14.7.2016.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206A-16ED-4993-8F08-2E58171953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D858-397E-4F1B-911A-AEF9CD072143}" type="datetimeFigureOut">
              <a:rPr lang="sr-Latn-CS" smtClean="0"/>
              <a:pPr/>
              <a:t>14.7.2016.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206A-16ED-4993-8F08-2E58171953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D858-397E-4F1B-911A-AEF9CD072143}" type="datetimeFigureOut">
              <a:rPr lang="sr-Latn-CS" smtClean="0"/>
              <a:pPr/>
              <a:t>14.7.2016.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206A-16ED-4993-8F08-2E58171953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D858-397E-4F1B-911A-AEF9CD072143}" type="datetimeFigureOut">
              <a:rPr lang="sr-Latn-CS" smtClean="0"/>
              <a:pPr/>
              <a:t>14.7.2016.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206A-16ED-4993-8F08-2E58171953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D858-397E-4F1B-911A-AEF9CD072143}" type="datetimeFigureOut">
              <a:rPr lang="sr-Latn-CS" smtClean="0"/>
              <a:pPr/>
              <a:t>14.7.2016.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206A-16ED-4993-8F08-2E58171953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D858-397E-4F1B-911A-AEF9CD072143}" type="datetimeFigureOut">
              <a:rPr lang="sr-Latn-CS" smtClean="0"/>
              <a:pPr/>
              <a:t>14.7.2016.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206A-16ED-4993-8F08-2E58171953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D858-397E-4F1B-911A-AEF9CD072143}" type="datetimeFigureOut">
              <a:rPr lang="sr-Latn-CS" smtClean="0"/>
              <a:pPr/>
              <a:t>14.7.2016.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206A-16ED-4993-8F08-2E58171953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D858-397E-4F1B-911A-AEF9CD072143}" type="datetimeFigureOut">
              <a:rPr lang="sr-Latn-CS" smtClean="0"/>
              <a:pPr/>
              <a:t>14.7.2016.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206A-16ED-4993-8F08-2E58171953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D858-397E-4F1B-911A-AEF9CD072143}" type="datetimeFigureOut">
              <a:rPr lang="sr-Latn-CS" smtClean="0"/>
              <a:pPr/>
              <a:t>14.7.2016.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206A-16ED-4993-8F08-2E58171953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D858-397E-4F1B-911A-AEF9CD072143}" type="datetimeFigureOut">
              <a:rPr lang="sr-Latn-CS" smtClean="0"/>
              <a:pPr/>
              <a:t>14.7.2016.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206A-16ED-4993-8F08-2E58171953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D858-397E-4F1B-911A-AEF9CD072143}" type="datetimeFigureOut">
              <a:rPr lang="sr-Latn-CS" smtClean="0"/>
              <a:pPr/>
              <a:t>14.7.2016.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206A-16ED-4993-8F08-2E58171953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8D858-397E-4F1B-911A-AEF9CD072143}" type="datetimeFigureOut">
              <a:rPr lang="sr-Latn-CS" smtClean="0"/>
              <a:pPr/>
              <a:t>14.7.2016.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0206A-16ED-4993-8F08-2E581719530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5</a:t>
            </a:r>
            <a:endParaRPr lang="hr-HR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-285816" y="785794"/>
            <a:ext cx="94298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7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</a:rPr>
              <a:t>Osnovna škola </a:t>
            </a:r>
            <a:br>
              <a:rPr lang="hr-HR" sz="7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</a:rPr>
            </a:br>
            <a:r>
              <a:rPr lang="hr-HR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</a:rPr>
              <a:t>Mate Lovraka Županja</a:t>
            </a:r>
            <a:endParaRPr lang="hr-HR" sz="6000" b="1" dirty="0">
              <a:solidFill>
                <a:schemeClr val="tx2">
                  <a:lumMod val="60000"/>
                  <a:lumOff val="40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1071538" y="3786190"/>
            <a:ext cx="6858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  <a:ea typeface="BatangChe" pitchFamily="49" charset="-127"/>
              </a:rPr>
              <a:t>Ravnatelj</a:t>
            </a:r>
            <a:br>
              <a:rPr lang="hr-HR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  <a:ea typeface="BatangChe" pitchFamily="49" charset="-127"/>
              </a:rPr>
            </a:br>
            <a:r>
              <a:rPr lang="hr-HR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  <a:ea typeface="BatangChe" pitchFamily="49" charset="-127"/>
              </a:rPr>
              <a:t> Marijan Oršolić, prof.</a:t>
            </a:r>
            <a:endParaRPr lang="hr-HR" sz="5400" b="1" dirty="0">
              <a:solidFill>
                <a:schemeClr val="tx2">
                  <a:lumMod val="60000"/>
                  <a:lumOff val="40000"/>
                </a:schemeClr>
              </a:solidFill>
              <a:latin typeface="Tempus Sans ITC" panose="04020404030D07020202" pitchFamily="82" charset="0"/>
              <a:ea typeface="BatangChe" pitchFamily="49" charset="-127"/>
            </a:endParaRPr>
          </a:p>
        </p:txBody>
      </p:sp>
      <p:pic>
        <p:nvPicPr>
          <p:cNvPr id="7" name="Maxim_Kornyshev_-_05_-_Look_Out_The_Window_At_The_R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856" y="83072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2714612" y="357166"/>
            <a:ext cx="407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LUKA KATIĆ </a:t>
            </a:r>
            <a:endParaRPr lang="hr-HR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E:\download\received_62031648146545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00174"/>
            <a:ext cx="2686070" cy="3357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kstniOkvir 6"/>
          <p:cNvSpPr txBox="1"/>
          <p:nvPr/>
        </p:nvSpPr>
        <p:spPr>
          <a:xfrm>
            <a:off x="2957502" y="1216302"/>
            <a:ext cx="64390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r-HR" sz="2000" b="1" dirty="0" smtClean="0">
                <a:solidFill>
                  <a:srgbClr val="0070C0"/>
                </a:solidFill>
                <a:latin typeface="Century Gothic" pitchFamily="34" charset="0"/>
              </a:rPr>
              <a:t>  </a:t>
            </a:r>
            <a:r>
              <a:rPr lang="hr-HR" sz="2400" dirty="0" smtClean="0">
                <a:solidFill>
                  <a:srgbClr val="002060"/>
                </a:solidFill>
              </a:rPr>
              <a:t>Ustrajan sam, volim humor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i razvijat ću svoju inteligenciju.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Brzo se naljutim, ponekad sam tvrdoglav.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Znam da ću u budućnosti obavljati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posao koji volim.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Moj </a:t>
            </a:r>
            <a:r>
              <a:rPr lang="hr-HR" sz="2400" b="1" u="sng" dirty="0">
                <a:solidFill>
                  <a:srgbClr val="002060"/>
                </a:solidFill>
              </a:rPr>
              <a:t>savjet za </a:t>
            </a:r>
            <a:r>
              <a:rPr lang="hr-HR" sz="2400" b="1" u="sng" dirty="0" smtClean="0">
                <a:solidFill>
                  <a:srgbClr val="002060"/>
                </a:solidFill>
              </a:rPr>
              <a:t>uspjeh</a:t>
            </a:r>
            <a:r>
              <a:rPr lang="hr-HR" sz="2400" dirty="0" smtClean="0">
                <a:solidFill>
                  <a:srgbClr val="002060"/>
                </a:solidFill>
              </a:rPr>
              <a:t/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Drži se reda i pravila,</a:t>
            </a:r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radi na sebi i za sebe!</a:t>
            </a:r>
          </a:p>
          <a:p>
            <a:pPr lvl="0"/>
            <a:endParaRPr lang="hr-HR" sz="2400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b="1" u="sng" dirty="0" smtClean="0">
                <a:solidFill>
                  <a:srgbClr val="002060"/>
                </a:solidFill>
              </a:rPr>
              <a:t>Najbolje </a:t>
            </a:r>
            <a:r>
              <a:rPr lang="hr-HR" sz="2400" b="1" u="sng" dirty="0">
                <a:solidFill>
                  <a:srgbClr val="002060"/>
                </a:solidFill>
              </a:rPr>
              <a:t>me opisuje</a:t>
            </a:r>
            <a:r>
              <a:rPr lang="hr-HR" sz="2400" b="1" u="sng" dirty="0" smtClean="0">
                <a:solidFill>
                  <a:srgbClr val="002060"/>
                </a:solidFill>
              </a:rPr>
              <a:t>...</a:t>
            </a:r>
            <a:r>
              <a:rPr lang="hr-HR" sz="2400" dirty="0">
                <a:solidFill>
                  <a:srgbClr val="002060"/>
                </a:solidFill>
              </a:rPr>
              <a:t/>
            </a:r>
            <a:br>
              <a:rPr lang="hr-HR" sz="2400" dirty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800" b="1" dirty="0" smtClean="0">
                <a:solidFill>
                  <a:srgbClr val="0070C0"/>
                </a:solidFill>
              </a:rPr>
              <a:t>Ja sam poput mora. Na površini </a:t>
            </a:r>
            <a:br>
              <a:rPr lang="hr-HR" sz="2800" b="1" dirty="0" smtClean="0">
                <a:solidFill>
                  <a:srgbClr val="0070C0"/>
                </a:solidFill>
              </a:rPr>
            </a:br>
            <a:r>
              <a:rPr lang="hr-HR" sz="2800" b="1" dirty="0" smtClean="0">
                <a:solidFill>
                  <a:srgbClr val="0070C0"/>
                </a:solidFill>
              </a:rPr>
              <a:t>miran,ali kad se zagledamo u dubinu...</a:t>
            </a:r>
          </a:p>
          <a:p>
            <a:pPr algn="ctr">
              <a:buFont typeface="Wingdings" pitchFamily="2" charset="2"/>
              <a:buChar char="v"/>
            </a:pPr>
            <a:endParaRPr lang="hr-HR" sz="2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6" name="TekstniOkvir 5"/>
          <p:cNvSpPr txBox="1"/>
          <p:nvPr/>
        </p:nvSpPr>
        <p:spPr>
          <a:xfrm>
            <a:off x="1928794" y="428604"/>
            <a:ext cx="557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MARIJA KUPREŠAK</a:t>
            </a:r>
            <a:endParaRPr lang="hr-HR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507" name="Picture 3" descr="E:\download\ANA ČAČIĆ II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8873" y="1555753"/>
            <a:ext cx="2616445" cy="3800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kstniOkvir 8"/>
          <p:cNvSpPr txBox="1"/>
          <p:nvPr/>
        </p:nvSpPr>
        <p:spPr>
          <a:xfrm>
            <a:off x="3857620" y="1071546"/>
            <a:ext cx="485397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r-HR" b="1" dirty="0" smtClean="0">
                <a:solidFill>
                  <a:srgbClr val="002060"/>
                </a:solidFill>
                <a:latin typeface="Century Gothic" pitchFamily="34" charset="0"/>
              </a:rPr>
              <a:t>  </a:t>
            </a:r>
            <a:r>
              <a:rPr lang="hr-HR" sz="2400" dirty="0">
                <a:solidFill>
                  <a:srgbClr val="002060"/>
                </a:solidFill>
              </a:rPr>
              <a:t>Sampouzdana sam, strpljiva</a:t>
            </a:r>
            <a:r>
              <a:rPr lang="hr-HR" sz="2400" dirty="0" smtClean="0">
                <a:solidFill>
                  <a:srgbClr val="002060"/>
                </a:solidFill>
              </a:rPr>
              <a:t>,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odgovorna, ambiciozna.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Talentirana  sam</a:t>
            </a:r>
            <a:r>
              <a:rPr lang="hr-HR" sz="2400" dirty="0">
                <a:solidFill>
                  <a:srgbClr val="002060"/>
                </a:solidFill>
              </a:rPr>
              <a:t>, društvena</a:t>
            </a:r>
            <a:r>
              <a:rPr lang="hr-HR" sz="2400" dirty="0" smtClean="0">
                <a:solidFill>
                  <a:srgbClr val="002060"/>
                </a:solidFill>
              </a:rPr>
              <a:t>,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optimistična</a:t>
            </a:r>
            <a:r>
              <a:rPr lang="hr-HR" sz="2400" dirty="0">
                <a:solidFill>
                  <a:srgbClr val="002060"/>
                </a:solidFill>
              </a:rPr>
              <a:t>. </a:t>
            </a:r>
            <a:r>
              <a:rPr lang="hr-HR" sz="2400" dirty="0" smtClean="0">
                <a:solidFill>
                  <a:srgbClr val="002060"/>
                </a:solidFill>
              </a:rPr>
              <a:t/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Naravno</a:t>
            </a:r>
            <a:r>
              <a:rPr lang="hr-HR" sz="2400" dirty="0">
                <a:solidFill>
                  <a:srgbClr val="002060"/>
                </a:solidFill>
              </a:rPr>
              <a:t>, i ja sam tvrdoglava.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Moj savjet za uspjeh</a:t>
            </a:r>
            <a:r>
              <a:rPr lang="hr-HR" sz="2400" dirty="0" smtClean="0">
                <a:solidFill>
                  <a:srgbClr val="002060"/>
                </a:solidFill>
              </a:rPr>
              <a:t/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   Uči redovito! Uči za znanje,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    a </a:t>
            </a:r>
            <a:r>
              <a:rPr lang="hr-HR" sz="2400" dirty="0">
                <a:solidFill>
                  <a:srgbClr val="002060"/>
                </a:solidFill>
              </a:rPr>
              <a:t>ne </a:t>
            </a:r>
            <a:r>
              <a:rPr lang="hr-HR" sz="2400" dirty="0" smtClean="0">
                <a:solidFill>
                  <a:srgbClr val="002060"/>
                </a:solidFill>
              </a:rPr>
              <a:t>za </a:t>
            </a:r>
            <a:r>
              <a:rPr lang="hr-HR" sz="2400" dirty="0">
                <a:solidFill>
                  <a:srgbClr val="002060"/>
                </a:solidFill>
              </a:rPr>
              <a:t>uspjeh</a:t>
            </a:r>
            <a:r>
              <a:rPr lang="hr-HR" sz="2400" dirty="0" smtClean="0">
                <a:solidFill>
                  <a:srgbClr val="002060"/>
                </a:solidFill>
              </a:rPr>
              <a:t>!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   Ne budi kampanjac</a:t>
            </a:r>
            <a:r>
              <a:rPr lang="hr-HR" sz="2400" dirty="0">
                <a:solidFill>
                  <a:srgbClr val="002060"/>
                </a:solidFill>
              </a:rPr>
              <a:t>! </a:t>
            </a:r>
            <a:r>
              <a:rPr lang="hr-HR" sz="2400" dirty="0" smtClean="0">
                <a:solidFill>
                  <a:srgbClr val="002060"/>
                </a:solidFill>
              </a:rPr>
              <a:t/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   Ne </a:t>
            </a:r>
            <a:r>
              <a:rPr lang="hr-HR" sz="2400" dirty="0">
                <a:solidFill>
                  <a:srgbClr val="002060"/>
                </a:solidFill>
              </a:rPr>
              <a:t>daj da ti mnoge </a:t>
            </a:r>
            <a:r>
              <a:rPr lang="hr-HR" sz="2400" dirty="0" smtClean="0">
                <a:solidFill>
                  <a:srgbClr val="002060"/>
                </a:solidFill>
              </a:rPr>
              <a:t>druge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   aktivnosti </a:t>
            </a:r>
            <a:r>
              <a:rPr lang="hr-HR" sz="2400" dirty="0">
                <a:solidFill>
                  <a:srgbClr val="002060"/>
                </a:solidFill>
              </a:rPr>
              <a:t>oduzimaju vrijeme</a:t>
            </a:r>
            <a:r>
              <a:rPr lang="hr-HR" sz="2400" dirty="0" smtClean="0">
                <a:solidFill>
                  <a:srgbClr val="002060"/>
                </a:solidFill>
              </a:rPr>
              <a:t>.</a:t>
            </a:r>
            <a:endParaRPr lang="hr-HR" sz="24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Najbolje </a:t>
            </a:r>
            <a:r>
              <a:rPr lang="hr-HR" sz="2400" b="1" u="sng" dirty="0">
                <a:solidFill>
                  <a:srgbClr val="002060"/>
                </a:solidFill>
              </a:rPr>
              <a:t>me opisuje</a:t>
            </a:r>
            <a:r>
              <a:rPr lang="hr-HR" sz="2400" dirty="0" smtClean="0">
                <a:solidFill>
                  <a:srgbClr val="002060"/>
                </a:solidFill>
              </a:rPr>
              <a:t>...</a:t>
            </a:r>
            <a:r>
              <a:rPr lang="hr-HR" sz="2000" b="1" dirty="0" smtClean="0">
                <a:solidFill>
                  <a:srgbClr val="002060"/>
                </a:solidFill>
                <a:latin typeface="Century Gothic" pitchFamily="34" charset="0"/>
              </a:rPr>
              <a:t/>
            </a:r>
            <a:br>
              <a:rPr lang="hr-HR" sz="2000" b="1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hr-HR" sz="2000" b="1" dirty="0" smtClean="0">
                <a:solidFill>
                  <a:srgbClr val="0070C0"/>
                </a:solidFill>
                <a:latin typeface="Century Gothic" pitchFamily="34" charset="0"/>
              </a:rPr>
              <a:t>        </a:t>
            </a:r>
            <a:r>
              <a:rPr lang="hr-HR" sz="3200" b="1" i="1" dirty="0" smtClean="0">
                <a:solidFill>
                  <a:srgbClr val="0070C0"/>
                </a:solidFill>
              </a:rPr>
              <a:t>Never </a:t>
            </a:r>
            <a:r>
              <a:rPr lang="hr-HR" sz="3200" b="1" i="1" dirty="0">
                <a:solidFill>
                  <a:srgbClr val="0070C0"/>
                </a:solidFill>
              </a:rPr>
              <a:t>give up...</a:t>
            </a:r>
            <a:endParaRPr lang="hr-HR" sz="32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6" name="TekstniOkvir 5"/>
          <p:cNvSpPr txBox="1"/>
          <p:nvPr/>
        </p:nvSpPr>
        <p:spPr>
          <a:xfrm>
            <a:off x="1835696" y="430639"/>
            <a:ext cx="621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TOMISLAV LUČIĆ</a:t>
            </a:r>
            <a:endParaRPr lang="hr-HR"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530" name="Picture 2" descr="E:\download\received_562165560617306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4377" y="1765462"/>
            <a:ext cx="2665652" cy="3371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kstniOkvir 8"/>
          <p:cNvSpPr txBox="1"/>
          <p:nvPr/>
        </p:nvSpPr>
        <p:spPr>
          <a:xfrm>
            <a:off x="3750029" y="1151841"/>
            <a:ext cx="552490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hr-HR" dirty="0" smtClean="0">
                <a:solidFill>
                  <a:srgbClr val="0070C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Uporan sam  i nikada ne odustajem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od svojih ciljeva.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Uvijek sam aktivan na satu.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Nestrpljiv sam i pomalo nespretan.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000" dirty="0" smtClean="0">
                <a:solidFill>
                  <a:srgbClr val="0070C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Moj </a:t>
            </a:r>
            <a:r>
              <a:rPr lang="hr-HR" sz="2400" b="1" u="sng" dirty="0">
                <a:solidFill>
                  <a:srgbClr val="002060"/>
                </a:solidFill>
              </a:rPr>
              <a:t>savjet za </a:t>
            </a:r>
            <a:r>
              <a:rPr lang="hr-HR" sz="2400" b="1" u="sng" dirty="0" smtClean="0">
                <a:solidFill>
                  <a:srgbClr val="002060"/>
                </a:solidFill>
              </a:rPr>
              <a:t>uspjeh</a:t>
            </a:r>
            <a:br>
              <a:rPr lang="hr-HR" sz="2400" b="1" u="sng" dirty="0" smtClean="0">
                <a:solidFill>
                  <a:srgbClr val="002060"/>
                </a:solidFill>
              </a:rPr>
            </a:br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         Uvijek imajte </a:t>
            </a:r>
            <a:r>
              <a:rPr lang="hr-HR" sz="2400" dirty="0">
                <a:solidFill>
                  <a:srgbClr val="002060"/>
                </a:solidFill>
              </a:rPr>
              <a:t>povjerenja u </a:t>
            </a:r>
            <a:r>
              <a:rPr lang="hr-HR" sz="2400" dirty="0" smtClean="0">
                <a:solidFill>
                  <a:srgbClr val="002060"/>
                </a:solidFill>
              </a:rPr>
              <a:t>sebe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   </a:t>
            </a:r>
            <a:r>
              <a:rPr lang="hr-HR" sz="2400" dirty="0">
                <a:solidFill>
                  <a:srgbClr val="002060"/>
                </a:solidFill>
              </a:rPr>
              <a:t>i slušajte na satu</a:t>
            </a:r>
            <a:r>
              <a:rPr lang="hr-HR" sz="2400" dirty="0" smtClean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         Ne obazirite se previše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   na mišljenja</a:t>
            </a:r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drugih osoba.</a:t>
            </a:r>
          </a:p>
          <a:p>
            <a:pPr lvl="0"/>
            <a:endParaRPr lang="hr-HR" sz="2000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hr-HR" sz="2000" dirty="0" smtClean="0">
                <a:solidFill>
                  <a:srgbClr val="0070C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Najbolje </a:t>
            </a:r>
            <a:r>
              <a:rPr lang="hr-HR" sz="2400" b="1" u="sng" dirty="0">
                <a:solidFill>
                  <a:srgbClr val="002060"/>
                </a:solidFill>
              </a:rPr>
              <a:t>me opisuje</a:t>
            </a:r>
            <a:r>
              <a:rPr lang="hr-HR" sz="2400" b="1" u="sng" dirty="0" smtClean="0">
                <a:solidFill>
                  <a:srgbClr val="002060"/>
                </a:solidFill>
              </a:rPr>
              <a:t>... </a:t>
            </a:r>
            <a:r>
              <a:rPr lang="hr-HR" sz="2000" b="1" dirty="0" smtClean="0">
                <a:solidFill>
                  <a:srgbClr val="0070C0"/>
                </a:solidFill>
              </a:rPr>
              <a:t/>
            </a:r>
            <a:br>
              <a:rPr lang="hr-HR" sz="2000" b="1" dirty="0" smtClean="0">
                <a:solidFill>
                  <a:srgbClr val="0070C0"/>
                </a:solidFill>
              </a:rPr>
            </a:br>
            <a:r>
              <a:rPr lang="hr-HR" sz="2000" b="1" dirty="0" smtClean="0">
                <a:solidFill>
                  <a:srgbClr val="0070C0"/>
                </a:solidFill>
              </a:rPr>
              <a:t> </a:t>
            </a:r>
            <a:r>
              <a:rPr lang="hr-HR" sz="3600" b="1" dirty="0" smtClean="0">
                <a:solidFill>
                  <a:srgbClr val="0070C0"/>
                </a:solidFill>
              </a:rPr>
              <a:t>Rad</a:t>
            </a:r>
            <a:r>
              <a:rPr lang="hr-HR" sz="3600" b="1" dirty="0">
                <a:solidFill>
                  <a:srgbClr val="0070C0"/>
                </a:solidFill>
              </a:rPr>
              <a:t>, red, </a:t>
            </a:r>
            <a:r>
              <a:rPr lang="hr-HR" sz="3600" b="1" dirty="0" smtClean="0">
                <a:solidFill>
                  <a:srgbClr val="0070C0"/>
                </a:solidFill>
              </a:rPr>
              <a:t>disciplina!</a:t>
            </a:r>
            <a:endParaRPr lang="hr-HR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3929058" y="642918"/>
            <a:ext cx="36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8.c</a:t>
            </a:r>
            <a:endParaRPr lang="hr-HR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1142976" y="1500174"/>
            <a:ext cx="67151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Razredna poruka </a:t>
            </a:r>
            <a:br>
              <a:rPr lang="hr-H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r-HR" sz="2400" b="1" dirty="0">
                <a:solidFill>
                  <a:srgbClr val="0070C0"/>
                </a:solidFill>
              </a:rPr>
              <a:t/>
            </a:r>
            <a:br>
              <a:rPr lang="hr-HR" sz="2400" b="1" dirty="0">
                <a:solidFill>
                  <a:srgbClr val="0070C0"/>
                </a:solidFill>
              </a:rPr>
            </a:br>
            <a:r>
              <a:rPr lang="hr-HR" sz="2400" b="1" dirty="0" smtClean="0">
                <a:solidFill>
                  <a:srgbClr val="0070C0"/>
                </a:solidFill>
              </a:rPr>
              <a:t>  </a:t>
            </a:r>
            <a:r>
              <a:rPr lang="hr-HR" sz="4000" b="1" dirty="0">
                <a:solidFill>
                  <a:srgbClr val="002060"/>
                </a:solidFill>
                <a:latin typeface="Chaparral Pro Light" panose="02060403030505090203" pitchFamily="18" charset="-18"/>
              </a:rPr>
              <a:t>Na neku foru završili smo školu</a:t>
            </a:r>
            <a:r>
              <a:rPr lang="hr-HR" sz="4000" b="1" dirty="0" smtClean="0">
                <a:solidFill>
                  <a:srgbClr val="002060"/>
                </a:solidFill>
                <a:latin typeface="Chaparral Pro Light" panose="02060403030505090203" pitchFamily="18" charset="-18"/>
              </a:rPr>
              <a:t>,</a:t>
            </a:r>
            <a:br>
              <a:rPr lang="hr-HR" sz="4000" b="1" dirty="0" smtClean="0">
                <a:solidFill>
                  <a:srgbClr val="002060"/>
                </a:solidFill>
                <a:latin typeface="Chaparral Pro Light" panose="02060403030505090203" pitchFamily="18" charset="-18"/>
              </a:rPr>
            </a:br>
            <a:r>
              <a:rPr lang="hr-HR" sz="4000" b="1" dirty="0" smtClean="0">
                <a:solidFill>
                  <a:srgbClr val="002060"/>
                </a:solidFill>
                <a:latin typeface="Chaparral Pro Light" panose="02060403030505090203" pitchFamily="18" charset="-18"/>
              </a:rPr>
              <a:t> </a:t>
            </a:r>
            <a:r>
              <a:rPr lang="hr-HR" sz="4000" b="1" dirty="0">
                <a:solidFill>
                  <a:srgbClr val="002060"/>
                </a:solidFill>
                <a:latin typeface="Chaparral Pro Light" panose="02060403030505090203" pitchFamily="18" charset="-18"/>
              </a:rPr>
              <a:t>sad smo kvit i idemo pit'!</a:t>
            </a:r>
          </a:p>
          <a:p>
            <a:pPr algn="ctr"/>
            <a:endParaRPr lang="hr-HR" sz="4000" b="1" dirty="0">
              <a:solidFill>
                <a:srgbClr val="0070C0"/>
              </a:solidFill>
              <a:latin typeface="Chaparral Pro Light" panose="02060403030505090203" pitchFamily="18" charset="-18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571472" y="3857628"/>
            <a:ext cx="77867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/>
              <a:t/>
            </a:r>
            <a:br>
              <a:rPr lang="hr-HR" sz="3200" b="1" dirty="0" smtClean="0"/>
            </a:br>
            <a:r>
              <a:rPr lang="hr-HR" sz="3200" b="1" dirty="0" smtClean="0"/>
              <a:t> </a:t>
            </a:r>
            <a:r>
              <a:rPr lang="hr-HR" sz="3200" b="1" dirty="0" smtClean="0">
                <a:solidFill>
                  <a:srgbClr val="0070C0"/>
                </a:solidFill>
              </a:rPr>
              <a:t>Razrednici</a:t>
            </a:r>
            <a:r>
              <a:rPr lang="hr-HR" sz="3200" b="1" dirty="0">
                <a:solidFill>
                  <a:srgbClr val="0070C0"/>
                </a:solidFill>
              </a:rPr>
              <a:t/>
            </a:r>
            <a:br>
              <a:rPr lang="hr-HR" sz="3200" b="1" dirty="0">
                <a:solidFill>
                  <a:srgbClr val="0070C0"/>
                </a:solidFill>
              </a:rPr>
            </a:br>
            <a:r>
              <a:rPr lang="hr-HR" sz="3200" b="1" dirty="0" smtClean="0">
                <a:solidFill>
                  <a:srgbClr val="0070C0"/>
                </a:solidFill>
              </a:rPr>
              <a:t>               Ljiljana Zovkić    ( I. – IV. )</a:t>
            </a:r>
            <a:br>
              <a:rPr lang="hr-HR" sz="3200" b="1" dirty="0" smtClean="0">
                <a:solidFill>
                  <a:srgbClr val="0070C0"/>
                </a:solidFill>
              </a:rPr>
            </a:br>
            <a:r>
              <a:rPr lang="hr-HR" sz="3200" b="1" dirty="0" smtClean="0">
                <a:solidFill>
                  <a:srgbClr val="0070C0"/>
                </a:solidFill>
              </a:rPr>
              <a:t>                    Mladen Oršolić    ( V. – VIII. )</a:t>
            </a:r>
            <a:endParaRPr lang="hr-HR" sz="3200" b="1" dirty="0">
              <a:solidFill>
                <a:srgbClr val="0070C0"/>
              </a:solidFill>
            </a:endParaRPr>
          </a:p>
          <a:p>
            <a:pPr algn="ctr"/>
            <a:endParaRPr lang="hr-HR" sz="3200" b="1" dirty="0">
              <a:solidFill>
                <a:srgbClr val="0070C0"/>
              </a:solidFill>
            </a:endParaRPr>
          </a:p>
        </p:txBody>
      </p:sp>
      <p:pic>
        <p:nvPicPr>
          <p:cNvPr id="9" name="Inspirational Background Music For Videos glazba osam godina odlič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9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kstniOkvir 5"/>
          <p:cNvSpPr txBox="1"/>
          <p:nvPr/>
        </p:nvSpPr>
        <p:spPr>
          <a:xfrm>
            <a:off x="1857356" y="642918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VIKTORIJA ABRAMOVIĆ</a:t>
            </a:r>
            <a:endParaRPr lang="hr-HR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E:\download\8C FOTO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1785926"/>
            <a:ext cx="2723278" cy="2867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kstniOkvir 6"/>
          <p:cNvSpPr txBox="1"/>
          <p:nvPr/>
        </p:nvSpPr>
        <p:spPr>
          <a:xfrm>
            <a:off x="3080436" y="1412359"/>
            <a:ext cx="560636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hr-HR" dirty="0" smtClean="0">
                <a:solidFill>
                  <a:srgbClr val="002060"/>
                </a:solidFill>
                <a:latin typeface="Century Gothic" pitchFamily="34" charset="0"/>
              </a:rPr>
              <a:t>  </a:t>
            </a:r>
            <a:r>
              <a:rPr lang="hr-HR" sz="2400" dirty="0" smtClean="0">
                <a:solidFill>
                  <a:srgbClr val="002060"/>
                </a:solidFill>
              </a:rPr>
              <a:t>Hrabra sam, bezbrižna, samopouzdana.     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Imam smisao za  humor i za umjetnost.</a:t>
            </a:r>
            <a:r>
              <a:rPr lang="hr-HR" sz="2400" dirty="0">
                <a:solidFill>
                  <a:srgbClr val="002060"/>
                </a:solidFill>
              </a:rPr>
              <a:t/>
            </a:r>
            <a:br>
              <a:rPr lang="hr-HR" sz="2400" dirty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Pomalo sam lijena, smotana, tvrdoglava</a:t>
            </a:r>
            <a:r>
              <a:rPr lang="hr-HR" sz="2400" b="1" dirty="0" smtClean="0">
                <a:solidFill>
                  <a:srgbClr val="002060"/>
                </a:solidFill>
              </a:rPr>
              <a:t>.</a:t>
            </a:r>
          </a:p>
          <a:p>
            <a:pPr lvl="0"/>
            <a:endParaRPr lang="hr-HR" sz="2400" b="1" dirty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b="1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Moj </a:t>
            </a:r>
            <a:r>
              <a:rPr lang="hr-HR" sz="2400" b="1" u="sng" dirty="0">
                <a:solidFill>
                  <a:srgbClr val="002060"/>
                </a:solidFill>
              </a:rPr>
              <a:t>savjet za </a:t>
            </a:r>
            <a:r>
              <a:rPr lang="hr-HR" sz="2400" b="1" u="sng" dirty="0" smtClean="0">
                <a:solidFill>
                  <a:srgbClr val="002060"/>
                </a:solidFill>
              </a:rPr>
              <a:t>uspjeh</a:t>
            </a:r>
            <a:br>
              <a:rPr lang="hr-HR" sz="2400" b="1" u="sng" dirty="0" smtClean="0">
                <a:solidFill>
                  <a:srgbClr val="002060"/>
                </a:solidFill>
              </a:rPr>
            </a:br>
            <a:r>
              <a:rPr lang="hr-HR" sz="2400" b="1" dirty="0" smtClean="0">
                <a:solidFill>
                  <a:srgbClr val="002060"/>
                </a:solidFill>
              </a:rPr>
              <a:t>         </a:t>
            </a:r>
            <a:r>
              <a:rPr lang="hr-HR" sz="2400" dirty="0" smtClean="0">
                <a:solidFill>
                  <a:srgbClr val="002060"/>
                </a:solidFill>
              </a:rPr>
              <a:t>Uvijek imaj plan B!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  Budite ozbiljni prema školi!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  Nemojte se previše nervirati,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  ma što se dogodilo.</a:t>
            </a:r>
          </a:p>
          <a:p>
            <a:pPr lvl="0"/>
            <a:endParaRPr lang="hr-HR" sz="24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hr-HR" sz="2400" b="1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Najbolje </a:t>
            </a:r>
            <a:r>
              <a:rPr lang="hr-HR" sz="2400" b="1" u="sng" dirty="0">
                <a:solidFill>
                  <a:srgbClr val="002060"/>
                </a:solidFill>
              </a:rPr>
              <a:t>me opisuje</a:t>
            </a:r>
            <a:r>
              <a:rPr lang="hr-HR" sz="2400" b="1" u="sng" dirty="0" smtClean="0">
                <a:solidFill>
                  <a:srgbClr val="002060"/>
                </a:solidFill>
              </a:rPr>
              <a:t>... </a:t>
            </a:r>
            <a:r>
              <a:rPr lang="hr-HR" sz="2400" b="1" u="sng" dirty="0" smtClean="0">
                <a:solidFill>
                  <a:srgbClr val="0070C0"/>
                </a:solidFill>
              </a:rPr>
              <a:t/>
            </a:r>
            <a:br>
              <a:rPr lang="hr-HR" sz="2400" b="1" u="sng" dirty="0" smtClean="0">
                <a:solidFill>
                  <a:srgbClr val="0070C0"/>
                </a:solidFill>
              </a:rPr>
            </a:br>
            <a:r>
              <a:rPr lang="hr-HR" sz="4000" b="1" i="1" dirty="0" smtClean="0">
                <a:solidFill>
                  <a:srgbClr val="0070C0"/>
                </a:solidFill>
              </a:rPr>
              <a:t>Ne podcjenjuj sebe.</a:t>
            </a:r>
            <a:endParaRPr lang="hr-HR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2123431" y="434162"/>
            <a:ext cx="3929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PETRA DŽINIĆ</a:t>
            </a:r>
            <a:endParaRPr lang="hr-HR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E:\download\PETRA DŽINIĆ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879" y="1280598"/>
            <a:ext cx="2284849" cy="3372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kstniOkvir 6"/>
          <p:cNvSpPr txBox="1"/>
          <p:nvPr/>
        </p:nvSpPr>
        <p:spPr>
          <a:xfrm>
            <a:off x="3068686" y="1320563"/>
            <a:ext cx="653251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Iskrena sam i društvena,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odgovorna i uporna.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Strpljiva sam i samopouzdana.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Naravno, tvrdoglava i lijena.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Moj </a:t>
            </a:r>
            <a:r>
              <a:rPr lang="hr-HR" sz="2400" b="1" u="sng" dirty="0">
                <a:solidFill>
                  <a:srgbClr val="002060"/>
                </a:solidFill>
              </a:rPr>
              <a:t>savjet za </a:t>
            </a:r>
            <a:r>
              <a:rPr lang="hr-HR" sz="2400" b="1" u="sng" dirty="0" smtClean="0">
                <a:solidFill>
                  <a:srgbClr val="002060"/>
                </a:solidFill>
              </a:rPr>
              <a:t>uspjeh</a:t>
            </a:r>
            <a:br>
              <a:rPr lang="hr-HR" sz="2400" b="1" u="sng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Uči redovito!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Uči za znanje, a ne za ocjenu!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Ne budi kampanjac!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Najbolje </a:t>
            </a:r>
            <a:r>
              <a:rPr lang="hr-HR" sz="2400" b="1" u="sng" dirty="0">
                <a:solidFill>
                  <a:srgbClr val="002060"/>
                </a:solidFill>
              </a:rPr>
              <a:t>me opisuje.... </a:t>
            </a:r>
          </a:p>
          <a:p>
            <a:r>
              <a:rPr lang="hr-H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</a:rPr>
              <a:t>Prati svoje snove i vjeruj u sebe!</a:t>
            </a:r>
            <a:endParaRPr lang="hr-HR" sz="2800" dirty="0">
              <a:solidFill>
                <a:schemeClr val="tx2">
                  <a:lumMod val="60000"/>
                  <a:lumOff val="4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3265471" y="427011"/>
            <a:ext cx="3929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ENA IVIĆ</a:t>
            </a:r>
            <a:endParaRPr lang="hr-HR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E:\download\13282132_1050843641656682_2070485535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1428737"/>
            <a:ext cx="2428892" cy="3296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kstniOkvir 6"/>
          <p:cNvSpPr txBox="1"/>
          <p:nvPr/>
        </p:nvSpPr>
        <p:spPr>
          <a:xfrm>
            <a:off x="3412909" y="1105819"/>
            <a:ext cx="59280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r-HR" dirty="0" smtClean="0">
                <a:solidFill>
                  <a:srgbClr val="002060"/>
                </a:solidFill>
                <a:latin typeface="Century Gothic" pitchFamily="34" charset="0"/>
              </a:rPr>
              <a:t>  </a:t>
            </a:r>
            <a:r>
              <a:rPr lang="hr-HR" sz="2400" dirty="0" smtClean="0">
                <a:solidFill>
                  <a:srgbClr val="002060"/>
                </a:solidFill>
              </a:rPr>
              <a:t>Emotivna sam, brižna, druželjubiva,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odgovorna, odlučna, marljiva.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Tvrdoglavost ću svakako popraviti!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Moj </a:t>
            </a:r>
            <a:r>
              <a:rPr lang="hr-HR" sz="2400" b="1" u="sng" dirty="0">
                <a:solidFill>
                  <a:srgbClr val="002060"/>
                </a:solidFill>
              </a:rPr>
              <a:t>savjet za </a:t>
            </a:r>
            <a:r>
              <a:rPr lang="hr-HR" sz="2400" b="1" u="sng" dirty="0" smtClean="0">
                <a:solidFill>
                  <a:srgbClr val="002060"/>
                </a:solidFill>
              </a:rPr>
              <a:t>uspjeh </a:t>
            </a:r>
            <a:r>
              <a:rPr lang="hr-HR" sz="2400" dirty="0" smtClean="0">
                <a:solidFill>
                  <a:srgbClr val="002060"/>
                </a:solidFill>
              </a:rPr>
              <a:t/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Redovito ponavljaj gradivo!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Pazi na satu!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Uči za sebe!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Najbolje </a:t>
            </a:r>
            <a:r>
              <a:rPr lang="hr-HR" sz="2400" b="1" u="sng" dirty="0">
                <a:solidFill>
                  <a:srgbClr val="002060"/>
                </a:solidFill>
              </a:rPr>
              <a:t>me opisuje</a:t>
            </a:r>
            <a:r>
              <a:rPr lang="hr-HR" sz="2400" b="1" u="sng" dirty="0" smtClean="0">
                <a:solidFill>
                  <a:srgbClr val="002060"/>
                </a:solidFill>
              </a:rPr>
              <a:t>...</a:t>
            </a:r>
          </a:p>
          <a:p>
            <a:r>
              <a:rPr lang="hr-HR" sz="2400" dirty="0" smtClean="0">
                <a:solidFill>
                  <a:srgbClr val="002060"/>
                </a:solidFill>
                <a:latin typeface="Century Gothic" pitchFamily="34" charset="0"/>
              </a:rPr>
              <a:t/>
            </a:r>
            <a:br>
              <a:rPr lang="hr-HR" sz="24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hr-HR" sz="2400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hr-HR" sz="3600" b="1" dirty="0" smtClean="0">
                <a:solidFill>
                  <a:srgbClr val="0070C0"/>
                </a:solidFill>
                <a:latin typeface="Century Gothic" pitchFamily="34" charset="0"/>
              </a:rPr>
              <a:t>Upornost se isplati!</a:t>
            </a:r>
            <a:endParaRPr lang="hr-HR" sz="3600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42908" y="0"/>
            <a:ext cx="9572692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2123728" y="327770"/>
            <a:ext cx="3929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MARIO KRSNIK</a:t>
            </a:r>
            <a:endParaRPr lang="hr-HR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E:\download\MARIO KRSNIK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2080" y="1400176"/>
            <a:ext cx="2599706" cy="3575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kstniOkvir 6"/>
          <p:cNvSpPr txBox="1"/>
          <p:nvPr/>
        </p:nvSpPr>
        <p:spPr>
          <a:xfrm>
            <a:off x="3638622" y="968632"/>
            <a:ext cx="625343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  <a:latin typeface="Century Gothic" pitchFamily="34" charset="0"/>
              </a:rPr>
              <a:t>  </a:t>
            </a:r>
            <a:r>
              <a:rPr lang="hr-HR" sz="2400" dirty="0" smtClean="0">
                <a:solidFill>
                  <a:srgbClr val="002060"/>
                </a:solidFill>
              </a:rPr>
              <a:t>Samopouzdan sam i ustrajan,</a:t>
            </a:r>
          </a:p>
          <a:p>
            <a:r>
              <a:rPr lang="hr-HR" sz="2400" dirty="0" smtClean="0">
                <a:solidFill>
                  <a:srgbClr val="002060"/>
                </a:solidFill>
              </a:rPr>
              <a:t>     tvrdoglav i lijen; spretan sam,</a:t>
            </a:r>
          </a:p>
          <a:p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    tolerantan, dosljedan.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</a:t>
            </a:r>
            <a:r>
              <a:rPr lang="hr-HR" sz="2400" dirty="0">
                <a:solidFill>
                  <a:srgbClr val="002060"/>
                </a:solidFill>
              </a:rPr>
              <a:t>I</a:t>
            </a:r>
            <a:r>
              <a:rPr lang="hr-HR" sz="2400" dirty="0" smtClean="0">
                <a:solidFill>
                  <a:srgbClr val="002060"/>
                </a:solidFill>
              </a:rPr>
              <a:t>mam smisao za humor!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Ponekad sam ljubomoran.</a:t>
            </a:r>
            <a:br>
              <a:rPr lang="hr-HR" sz="2400" dirty="0" smtClean="0">
                <a:solidFill>
                  <a:srgbClr val="002060"/>
                </a:solidFill>
              </a:rPr>
            </a:br>
            <a:endParaRPr lang="hr-HR" sz="2400" dirty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b="1" u="sng" dirty="0" smtClean="0">
                <a:solidFill>
                  <a:srgbClr val="002060"/>
                </a:solidFill>
              </a:rPr>
              <a:t>  Moj </a:t>
            </a:r>
            <a:r>
              <a:rPr lang="hr-HR" sz="2400" b="1" u="sng" dirty="0">
                <a:solidFill>
                  <a:srgbClr val="002060"/>
                </a:solidFill>
              </a:rPr>
              <a:t>savjet za </a:t>
            </a:r>
            <a:r>
              <a:rPr lang="hr-HR" sz="2400" b="1" u="sng" dirty="0" smtClean="0">
                <a:solidFill>
                  <a:srgbClr val="002060"/>
                </a:solidFill>
              </a:rPr>
              <a:t>uspjeh</a:t>
            </a:r>
            <a:br>
              <a:rPr lang="hr-HR" sz="2400" b="1" u="sng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Budi pametan.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Odupri se pritisku društva!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Najbolje </a:t>
            </a:r>
            <a:r>
              <a:rPr lang="hr-HR" sz="2400" b="1" u="sng" dirty="0">
                <a:solidFill>
                  <a:srgbClr val="002060"/>
                </a:solidFill>
              </a:rPr>
              <a:t>me opisuje</a:t>
            </a:r>
            <a:r>
              <a:rPr lang="hr-HR" sz="2400" b="1" u="sng" dirty="0" smtClean="0">
                <a:solidFill>
                  <a:srgbClr val="002060"/>
                </a:solidFill>
              </a:rPr>
              <a:t>...</a:t>
            </a:r>
            <a:br>
              <a:rPr lang="hr-HR" sz="2400" b="1" u="sng" dirty="0" smtClean="0">
                <a:solidFill>
                  <a:srgbClr val="002060"/>
                </a:solidFill>
              </a:rPr>
            </a:br>
            <a:endParaRPr lang="hr-HR" sz="2400" b="1" u="sng" dirty="0">
              <a:solidFill>
                <a:srgbClr val="002060"/>
              </a:solidFill>
            </a:endParaRPr>
          </a:p>
          <a:p>
            <a:r>
              <a:rPr lang="hr-HR" sz="2600" b="1" dirty="0" smtClean="0">
                <a:solidFill>
                  <a:srgbClr val="0070C0"/>
                </a:solidFill>
              </a:rPr>
              <a:t>Knjiga je svetinja, svetinja se ne dira</a:t>
            </a:r>
            <a:r>
              <a:rPr lang="hr-HR" sz="2600" b="1" dirty="0" smtClean="0">
                <a:solidFill>
                  <a:srgbClr val="0070C0"/>
                </a:solidFill>
                <a:latin typeface="Century Gothic" pitchFamily="34" charset="0"/>
              </a:rPr>
              <a:t>!</a:t>
            </a:r>
            <a:endParaRPr lang="hr-HR" sz="2600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7429528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2285984" y="428604"/>
            <a:ext cx="5143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MARKO PETROVIĆ</a:t>
            </a:r>
            <a:endParaRPr lang="hr-HR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7" name="Picture 3" descr="E:\download\IMG-20160605-WA00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1362" y="1386332"/>
            <a:ext cx="2678127" cy="3266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kstniOkvir 7"/>
          <p:cNvSpPr txBox="1"/>
          <p:nvPr/>
        </p:nvSpPr>
        <p:spPr>
          <a:xfrm>
            <a:off x="3643306" y="1214422"/>
            <a:ext cx="588525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r-HR" dirty="0" smtClean="0">
                <a:solidFill>
                  <a:srgbClr val="002060"/>
                </a:solidFill>
                <a:latin typeface="Century Gothic" pitchFamily="34" charset="0"/>
              </a:rPr>
              <a:t>  </a:t>
            </a:r>
            <a:r>
              <a:rPr lang="hr-HR" sz="2400" dirty="0" smtClean="0">
                <a:solidFill>
                  <a:srgbClr val="002060"/>
                </a:solidFill>
              </a:rPr>
              <a:t>Hrabar sam, šarmantan, opušten,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samopouzdan, snalažljiv!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Povremeno sam tvrdoglav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i brzo planem.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Moj </a:t>
            </a:r>
            <a:r>
              <a:rPr lang="hr-HR" sz="2400" b="1" u="sng" dirty="0">
                <a:solidFill>
                  <a:srgbClr val="002060"/>
                </a:solidFill>
              </a:rPr>
              <a:t>savjet za </a:t>
            </a:r>
            <a:r>
              <a:rPr lang="hr-HR" sz="2400" b="1" u="sng" dirty="0" smtClean="0">
                <a:solidFill>
                  <a:srgbClr val="002060"/>
                </a:solidFill>
              </a:rPr>
              <a:t>uspjeh </a:t>
            </a:r>
            <a:br>
              <a:rPr lang="hr-HR" sz="2400" b="1" u="sng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Pazite da vas ne zarobe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lijenost i prijatelji.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Razvijajte strpljivost i snalažljivost!</a:t>
            </a:r>
            <a:br>
              <a:rPr lang="hr-HR" sz="2400" dirty="0" smtClean="0">
                <a:solidFill>
                  <a:srgbClr val="002060"/>
                </a:solidFill>
              </a:rPr>
            </a:br>
            <a:endParaRPr lang="hr-HR" sz="24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Najbolje </a:t>
            </a:r>
            <a:r>
              <a:rPr lang="hr-HR" sz="2400" b="1" u="sng" dirty="0">
                <a:solidFill>
                  <a:srgbClr val="002060"/>
                </a:solidFill>
              </a:rPr>
              <a:t>me opisuje</a:t>
            </a:r>
            <a:r>
              <a:rPr lang="hr-HR" sz="2400" b="1" u="sng" dirty="0" smtClean="0">
                <a:solidFill>
                  <a:srgbClr val="002060"/>
                </a:solidFill>
              </a:rPr>
              <a:t>...</a:t>
            </a:r>
            <a:endParaRPr lang="hr-HR" sz="2400" dirty="0">
              <a:solidFill>
                <a:srgbClr val="002060"/>
              </a:solidFill>
            </a:endParaRPr>
          </a:p>
          <a:p>
            <a:r>
              <a:rPr lang="hr-HR" sz="32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hr-H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Nikad ne odustaj,</a:t>
            </a:r>
            <a:br>
              <a:rPr lang="hr-H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r-H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budi najbolja verzija sebe!</a:t>
            </a:r>
            <a:endParaRPr lang="hr-HR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kstniOkvir 5"/>
          <p:cNvSpPr txBox="1"/>
          <p:nvPr/>
        </p:nvSpPr>
        <p:spPr>
          <a:xfrm>
            <a:off x="1071538" y="928670"/>
            <a:ext cx="71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latin typeface="Chaparral Pro Light" panose="02060403030505090203" pitchFamily="18" charset="-18"/>
              </a:rPr>
              <a:t>          </a:t>
            </a:r>
            <a:endParaRPr lang="hr-H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157138" y="299124"/>
            <a:ext cx="85296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4000" dirty="0" smtClean="0">
              <a:solidFill>
                <a:srgbClr val="0070C0"/>
              </a:solidFill>
              <a:latin typeface="Tempus Sans ITC" panose="04020404030D07020202" pitchFamily="82" charset="0"/>
            </a:endParaRPr>
          </a:p>
          <a:p>
            <a:pPr algn="ctr"/>
            <a:r>
              <a:rPr lang="hr-HR" sz="4000" b="1" dirty="0" smtClean="0">
                <a:solidFill>
                  <a:srgbClr val="0070C0"/>
                </a:solidFill>
                <a:latin typeface="Tempus Sans ITC" panose="04020404030D07020202" pitchFamily="82" charset="0"/>
              </a:rPr>
              <a:t>Iz svake školske klupe</a:t>
            </a:r>
            <a:br>
              <a:rPr lang="hr-HR" sz="4000" b="1" dirty="0" smtClean="0">
                <a:solidFill>
                  <a:srgbClr val="0070C0"/>
                </a:solidFill>
                <a:latin typeface="Tempus Sans ITC" panose="04020404030D07020202" pitchFamily="82" charset="0"/>
              </a:rPr>
            </a:br>
            <a:r>
              <a:rPr lang="hr-HR" sz="4000" b="1" dirty="0" smtClean="0">
                <a:solidFill>
                  <a:srgbClr val="0070C0"/>
                </a:solidFill>
                <a:latin typeface="Tempus Sans ITC" panose="04020404030D07020202" pitchFamily="82" charset="0"/>
              </a:rPr>
              <a:t> sjećanje ponešto ukrade</a:t>
            </a:r>
            <a:br>
              <a:rPr lang="hr-HR" sz="4000" b="1" dirty="0" smtClean="0">
                <a:solidFill>
                  <a:srgbClr val="0070C0"/>
                </a:solidFill>
                <a:latin typeface="Tempus Sans ITC" panose="04020404030D07020202" pitchFamily="82" charset="0"/>
              </a:rPr>
            </a:br>
            <a:r>
              <a:rPr lang="hr-HR" sz="4000" b="1" dirty="0" smtClean="0">
                <a:solidFill>
                  <a:srgbClr val="0070C0"/>
                </a:solidFill>
                <a:latin typeface="Tempus Sans ITC" panose="04020404030D07020202" pitchFamily="82" charset="0"/>
              </a:rPr>
              <a:t> pa kada se sva skupe </a:t>
            </a:r>
          </a:p>
          <a:p>
            <a:pPr algn="ctr"/>
            <a:r>
              <a:rPr lang="hr-HR" sz="4000" b="1" dirty="0" smtClean="0">
                <a:solidFill>
                  <a:srgbClr val="0070C0"/>
                </a:solidFill>
                <a:latin typeface="Tempus Sans ITC" panose="04020404030D07020202" pitchFamily="82" charset="0"/>
              </a:rPr>
              <a:t> djetinjstvo zaslade!</a:t>
            </a:r>
          </a:p>
          <a:p>
            <a:pPr algn="ctr"/>
            <a:endParaRPr lang="hr-HR" sz="4000" b="1" dirty="0">
              <a:solidFill>
                <a:srgbClr val="0070C0"/>
              </a:solidFill>
              <a:latin typeface="Tempus Sans ITC" panose="04020404030D07020202" pitchFamily="82" charset="0"/>
            </a:endParaRPr>
          </a:p>
          <a:p>
            <a:pPr algn="ctr"/>
            <a:r>
              <a:rPr lang="hr-HR" sz="4000" b="1" dirty="0" smtClean="0">
                <a:solidFill>
                  <a:srgbClr val="0070C0"/>
                </a:solidFill>
                <a:latin typeface="Tempus Sans ITC" panose="04020404030D07020202" pitchFamily="82" charset="0"/>
              </a:rPr>
              <a:t>Sretno</a:t>
            </a:r>
            <a:br>
              <a:rPr lang="hr-HR" sz="4000" b="1" dirty="0" smtClean="0">
                <a:solidFill>
                  <a:srgbClr val="0070C0"/>
                </a:solidFill>
                <a:latin typeface="Tempus Sans ITC" panose="04020404030D07020202" pitchFamily="82" charset="0"/>
              </a:rPr>
            </a:br>
            <a:r>
              <a:rPr lang="hr-HR" sz="4000" b="1" dirty="0" smtClean="0">
                <a:solidFill>
                  <a:srgbClr val="0070C0"/>
                </a:solidFill>
                <a:latin typeface="Tempus Sans ITC" panose="04020404030D07020202" pitchFamily="82" charset="0"/>
              </a:rPr>
              <a:t>  i ne zaboravite da ste bili lovrakovci!</a:t>
            </a:r>
            <a:endParaRPr lang="hr-HR" sz="4000" b="1" dirty="0">
              <a:solidFill>
                <a:srgbClr val="0070C0"/>
              </a:solidFill>
              <a:latin typeface="Tempus Sans ITC" panose="04020404030D070202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857224" y="785794"/>
            <a:ext cx="7486648" cy="1327149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itchFamily="2" charset="-79"/>
                <a:ea typeface="Adobe Fan Heiti Std B" pitchFamily="34" charset="-128"/>
                <a:cs typeface="Aharoni" pitchFamily="2" charset="-79"/>
              </a:rPr>
              <a:t>OSAM GODINA IZVRSNOSTI</a:t>
            </a:r>
            <a:r>
              <a:rPr lang="hr-H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itchFamily="2" charset="-79"/>
                <a:ea typeface="Adobe Fan Heiti Std B" pitchFamily="34" charset="-128"/>
                <a:cs typeface="Aharoni" pitchFamily="2" charset="-79"/>
              </a:rPr>
              <a:t/>
            </a:r>
            <a:br>
              <a:rPr lang="hr-H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itchFamily="2" charset="-79"/>
                <a:ea typeface="Adobe Fan Heiti Std B" pitchFamily="34" charset="-128"/>
                <a:cs typeface="Aharoni" pitchFamily="2" charset="-79"/>
              </a:rPr>
            </a:br>
            <a:endParaRPr lang="hr-HR" sz="3200" dirty="0">
              <a:solidFill>
                <a:schemeClr val="tx2">
                  <a:lumMod val="60000"/>
                  <a:lumOff val="40000"/>
                </a:schemeClr>
              </a:solidFill>
              <a:latin typeface="Aharoni" pitchFamily="2" charset="-79"/>
              <a:ea typeface="Adobe Fan Heiti Std B" pitchFamily="34" charset="-128"/>
              <a:cs typeface="Aharoni" pitchFamily="2" charset="-79"/>
            </a:endParaRP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8280920" cy="3801604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rgbClr val="002060"/>
                </a:solidFill>
              </a:rPr>
              <a:t>Jako je važno sve svoje osobine dovesti u sklad</a:t>
            </a:r>
            <a:r>
              <a:rPr lang="hr-HR" sz="2800" b="1" dirty="0" smtClean="0">
                <a:solidFill>
                  <a:srgbClr val="002060"/>
                </a:solidFill>
              </a:rPr>
              <a:t>.</a:t>
            </a:r>
            <a:br>
              <a:rPr lang="hr-HR" sz="2800" b="1" dirty="0" smtClean="0">
                <a:solidFill>
                  <a:srgbClr val="002060"/>
                </a:solidFill>
              </a:rPr>
            </a:br>
            <a:r>
              <a:rPr lang="hr-HR" sz="2800" b="1" dirty="0" smtClean="0">
                <a:solidFill>
                  <a:srgbClr val="002060"/>
                </a:solidFill>
              </a:rPr>
              <a:t> Koje će svoje vrline razvijati, </a:t>
            </a:r>
            <a:br>
              <a:rPr lang="hr-HR" sz="2800" b="1" dirty="0" smtClean="0">
                <a:solidFill>
                  <a:srgbClr val="002060"/>
                </a:solidFill>
              </a:rPr>
            </a:br>
            <a:r>
              <a:rPr lang="hr-HR" sz="2800" b="1" dirty="0" smtClean="0">
                <a:solidFill>
                  <a:srgbClr val="002060"/>
                </a:solidFill>
              </a:rPr>
              <a:t>a koje nedostatke ispraviti?</a:t>
            </a:r>
            <a:br>
              <a:rPr lang="hr-HR" sz="2800" b="1" dirty="0" smtClean="0">
                <a:solidFill>
                  <a:srgbClr val="002060"/>
                </a:solidFill>
              </a:rPr>
            </a:br>
            <a:r>
              <a:rPr lang="hr-HR" sz="2800" b="1" dirty="0" smtClean="0">
                <a:solidFill>
                  <a:srgbClr val="002060"/>
                </a:solidFill>
              </a:rPr>
              <a:t>Poruke razreda na majicama? </a:t>
            </a:r>
            <a:r>
              <a:rPr lang="hr-HR" sz="2800" b="1" dirty="0">
                <a:solidFill>
                  <a:srgbClr val="002060"/>
                </a:solidFill>
              </a:rPr>
              <a:t/>
            </a:r>
            <a:br>
              <a:rPr lang="hr-HR" sz="2800" b="1" dirty="0">
                <a:solidFill>
                  <a:srgbClr val="002060"/>
                </a:solidFill>
              </a:rPr>
            </a:br>
            <a:r>
              <a:rPr lang="hr-HR" sz="2800" b="1" dirty="0" smtClean="0">
                <a:solidFill>
                  <a:srgbClr val="002060"/>
                </a:solidFill>
              </a:rPr>
              <a:t> </a:t>
            </a:r>
            <a:r>
              <a:rPr lang="hr-HR" sz="2800" b="1" dirty="0">
                <a:solidFill>
                  <a:srgbClr val="002060"/>
                </a:solidFill>
              </a:rPr>
              <a:t>Ma što </a:t>
            </a:r>
            <a:r>
              <a:rPr lang="hr-HR" sz="2800" b="1" dirty="0" smtClean="0">
                <a:solidFill>
                  <a:srgbClr val="002060"/>
                </a:solidFill>
              </a:rPr>
              <a:t>god </a:t>
            </a:r>
            <a:r>
              <a:rPr lang="hr-HR" sz="2800" b="1" dirty="0">
                <a:solidFill>
                  <a:srgbClr val="002060"/>
                </a:solidFill>
              </a:rPr>
              <a:t>učitelji mislili o tomu, </a:t>
            </a:r>
            <a:r>
              <a:rPr lang="hr-HR" sz="2800" b="1" dirty="0" smtClean="0">
                <a:solidFill>
                  <a:srgbClr val="002060"/>
                </a:solidFill>
              </a:rPr>
              <a:t>poštivali su izbor učenika, </a:t>
            </a:r>
            <a:r>
              <a:rPr lang="hr-HR" sz="2800" b="1" dirty="0">
                <a:solidFill>
                  <a:srgbClr val="002060"/>
                </a:solidFill>
              </a:rPr>
              <a:t>ali da nije bilo poučavanja, čitaj:intervencije, bilo bi svega na majicama!</a:t>
            </a:r>
            <a:endParaRPr lang="hr-HR" sz="2800" dirty="0">
              <a:solidFill>
                <a:srgbClr val="002060"/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2214546" y="5286388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</a:rPr>
              <a:t>GENERACIJA 2008. – 2016.</a:t>
            </a:r>
            <a:endParaRPr lang="hr-HR" sz="2800" b="1" dirty="0">
              <a:solidFill>
                <a:schemeClr val="tx2">
                  <a:lumMod val="60000"/>
                  <a:lumOff val="4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kstniOkvir 5"/>
          <p:cNvSpPr txBox="1"/>
          <p:nvPr/>
        </p:nvSpPr>
        <p:spPr>
          <a:xfrm>
            <a:off x="1071538" y="928670"/>
            <a:ext cx="71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2060"/>
                </a:solidFill>
              </a:rPr>
              <a:t>Pripremili novinari: </a:t>
            </a:r>
          </a:p>
          <a:p>
            <a:r>
              <a:rPr lang="hr-HR" sz="2400" dirty="0" smtClean="0">
                <a:solidFill>
                  <a:srgbClr val="002060"/>
                </a:solidFill>
              </a:rPr>
              <a:t>                         Nina Matanović  6.b (prikupila tekst)</a:t>
            </a:r>
          </a:p>
          <a:p>
            <a:r>
              <a:rPr lang="hr-HR" sz="2400" dirty="0" smtClean="0">
                <a:solidFill>
                  <a:srgbClr val="002060"/>
                </a:solidFill>
              </a:rPr>
              <a:t>                         Tomislav Lučić     8.b    (prezentacija</a:t>
            </a:r>
            <a:r>
              <a:rPr lang="hr-H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hr-H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614338" y="2564904"/>
            <a:ext cx="852966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endParaRPr lang="hr-HR" dirty="0"/>
          </a:p>
          <a:p>
            <a:r>
              <a:rPr lang="hr-HR" dirty="0" smtClean="0">
                <a:solidFill>
                  <a:srgbClr val="002060"/>
                </a:solidFill>
              </a:rPr>
              <a:t>         Mentorica:</a:t>
            </a:r>
            <a:br>
              <a:rPr lang="hr-HR" dirty="0" smtClean="0">
                <a:solidFill>
                  <a:srgbClr val="002060"/>
                </a:solidFill>
              </a:rPr>
            </a:br>
            <a:r>
              <a:rPr lang="hr-HR" dirty="0" smtClean="0">
                <a:solidFill>
                  <a:srgbClr val="002060"/>
                </a:solidFill>
              </a:rPr>
              <a:t>                     </a:t>
            </a:r>
            <a:r>
              <a:rPr lang="hr-HR" sz="2400" dirty="0" smtClean="0">
                <a:solidFill>
                  <a:srgbClr val="002060"/>
                </a:solidFill>
              </a:rPr>
              <a:t>Radojka Matić, učitelj –savjetnik hrvatskoga jezika</a:t>
            </a:r>
          </a:p>
          <a:p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             </a:t>
            </a:r>
          </a:p>
          <a:p>
            <a:endParaRPr lang="hr-HR" sz="2400" dirty="0">
              <a:solidFill>
                <a:srgbClr val="002060"/>
              </a:solidFill>
            </a:endParaRPr>
          </a:p>
          <a:p>
            <a:pPr algn="ctr"/>
            <a:r>
              <a:rPr lang="hr-HR" sz="2400" dirty="0" smtClean="0">
                <a:solidFill>
                  <a:srgbClr val="002060"/>
                </a:solidFill>
              </a:rPr>
              <a:t>    Osnovna škola  Mate Lovraka Županja</a:t>
            </a:r>
          </a:p>
          <a:p>
            <a:pPr algn="ctr"/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       Na Dan škole, 9.lipnja 2016.</a:t>
            </a:r>
            <a:endParaRPr lang="hr-H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5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kstniOkvir 5"/>
          <p:cNvSpPr txBox="1"/>
          <p:nvPr/>
        </p:nvSpPr>
        <p:spPr>
          <a:xfrm>
            <a:off x="3929058" y="642918"/>
            <a:ext cx="30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8.a</a:t>
            </a:r>
            <a:endParaRPr lang="hr-HR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1000100" y="1643050"/>
            <a:ext cx="735811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  <a:t>Razredna poruka</a:t>
            </a:r>
            <a:br>
              <a:rPr lang="hr-HR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hr-HR" sz="3600" b="1" dirty="0" smtClean="0">
                <a:solidFill>
                  <a:srgbClr val="002060"/>
                </a:solidFill>
                <a:latin typeface="Chaparral Pro Light" panose="02060403030505090203" pitchFamily="18" charset="-18"/>
              </a:rPr>
              <a:t>U </a:t>
            </a:r>
            <a:r>
              <a:rPr lang="hr-HR" sz="3600" b="1" dirty="0">
                <a:solidFill>
                  <a:srgbClr val="002060"/>
                </a:solidFill>
                <a:latin typeface="Chaparral Pro Light" panose="02060403030505090203" pitchFamily="18" charset="-18"/>
              </a:rPr>
              <a:t>znanju nismo uvijek bili naj</a:t>
            </a:r>
            <a:r>
              <a:rPr lang="hr-HR" sz="3600" b="1" dirty="0" smtClean="0">
                <a:solidFill>
                  <a:srgbClr val="002060"/>
                </a:solidFill>
                <a:latin typeface="Chaparral Pro Light" panose="02060403030505090203" pitchFamily="18" charset="-18"/>
              </a:rPr>
              <a:t>,</a:t>
            </a:r>
            <a:br>
              <a:rPr lang="hr-HR" sz="3600" b="1" dirty="0" smtClean="0">
                <a:solidFill>
                  <a:srgbClr val="002060"/>
                </a:solidFill>
                <a:latin typeface="Chaparral Pro Light" panose="02060403030505090203" pitchFamily="18" charset="-18"/>
              </a:rPr>
            </a:br>
            <a:r>
              <a:rPr lang="hr-HR" sz="3600" b="1" dirty="0" smtClean="0">
                <a:solidFill>
                  <a:srgbClr val="002060"/>
                </a:solidFill>
                <a:latin typeface="Chaparral Pro Light" panose="02060403030505090203" pitchFamily="18" charset="-18"/>
              </a:rPr>
              <a:t> al</a:t>
            </a:r>
            <a:r>
              <a:rPr lang="hr-HR" sz="3600" b="1" dirty="0">
                <a:solidFill>
                  <a:srgbClr val="002060"/>
                </a:solidFill>
                <a:latin typeface="Chaparral Pro Light" panose="02060403030505090203" pitchFamily="18" charset="-18"/>
              </a:rPr>
              <a:t>' smo zato ostali prava </a:t>
            </a:r>
            <a:r>
              <a:rPr lang="hr-HR" sz="3600" b="1" dirty="0" smtClean="0">
                <a:solidFill>
                  <a:srgbClr val="002060"/>
                </a:solidFill>
                <a:latin typeface="Chaparral Pro Light" panose="02060403030505090203" pitchFamily="18" charset="-18"/>
              </a:rPr>
              <a:t>raja </a:t>
            </a:r>
            <a:br>
              <a:rPr lang="hr-HR" sz="3600" b="1" dirty="0" smtClean="0">
                <a:solidFill>
                  <a:srgbClr val="002060"/>
                </a:solidFill>
                <a:latin typeface="Chaparral Pro Light" panose="02060403030505090203" pitchFamily="18" charset="-18"/>
              </a:rPr>
            </a:br>
            <a:r>
              <a:rPr lang="hr-HR" sz="3600" b="1" dirty="0" smtClean="0">
                <a:solidFill>
                  <a:srgbClr val="002060"/>
                </a:solidFill>
                <a:latin typeface="Chaparral Pro Light" panose="02060403030505090203" pitchFamily="18" charset="-18"/>
              </a:rPr>
              <a:t> </a:t>
            </a:r>
            <a:r>
              <a:rPr lang="hr-HR" sz="3600" b="1" dirty="0">
                <a:solidFill>
                  <a:srgbClr val="002060"/>
                </a:solidFill>
                <a:latin typeface="Chaparral Pro Light" panose="02060403030505090203" pitchFamily="18" charset="-18"/>
              </a:rPr>
              <a:t>od početka pa do kraja!</a:t>
            </a:r>
          </a:p>
          <a:p>
            <a:endParaRPr lang="hr-HR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1000100" y="4143380"/>
            <a:ext cx="735811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 </a:t>
            </a:r>
            <a:r>
              <a:rPr lang="hr-HR" sz="2000" b="1" dirty="0" smtClean="0"/>
              <a:t>                                             </a:t>
            </a:r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</a:rPr>
              <a:t>Razrednici</a:t>
            </a:r>
            <a:r>
              <a:rPr lang="hr-HR" sz="3200" b="1" dirty="0" smtClean="0"/>
              <a:t/>
            </a:r>
            <a:br>
              <a:rPr lang="hr-HR" sz="3200" b="1" dirty="0" smtClean="0"/>
            </a:br>
            <a:r>
              <a:rPr lang="hr-HR" sz="3200" b="1" dirty="0"/>
              <a:t> </a:t>
            </a:r>
            <a:r>
              <a:rPr lang="hr-HR" sz="3200" b="1" dirty="0" smtClean="0"/>
              <a:t>                </a:t>
            </a:r>
            <a:r>
              <a:rPr lang="hr-H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Marica </a:t>
            </a:r>
            <a:r>
              <a:rPr lang="hr-H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Kujundžić </a:t>
            </a:r>
            <a:r>
              <a:rPr lang="hr-H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( </a:t>
            </a:r>
            <a:r>
              <a:rPr lang="hr-H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I. – IV. ) </a:t>
            </a:r>
            <a:r>
              <a:rPr lang="hr-H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hr-H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r-H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hr-H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hr-H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Marijan Janjić        ( </a:t>
            </a:r>
            <a:r>
              <a:rPr lang="hr-H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V. – VIII. )</a:t>
            </a:r>
            <a:endParaRPr lang="hr-H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hr-HR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7286652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1643042" y="571480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ANAMARIJA </a:t>
            </a:r>
            <a:r>
              <a:rPr lang="hr-HR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BENKOVIĆ </a:t>
            </a:r>
            <a:endParaRPr lang="hr-HR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69" name="Picture 1" descr="E:\download\13391021_1020454934737111_1636790886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1428736"/>
            <a:ext cx="2474017" cy="3298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kstniOkvir 7"/>
          <p:cNvSpPr txBox="1"/>
          <p:nvPr/>
        </p:nvSpPr>
        <p:spPr>
          <a:xfrm>
            <a:off x="3143240" y="1256467"/>
            <a:ext cx="580070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hr-HR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 </a:t>
            </a:r>
            <a:r>
              <a:rPr lang="hr-HR" sz="2000" dirty="0">
                <a:solidFill>
                  <a:srgbClr val="002060"/>
                </a:solidFill>
              </a:rPr>
              <a:t>Razvijat ću odgovornost i duhovitost</a:t>
            </a:r>
            <a:r>
              <a:rPr lang="hr-HR" sz="2000" dirty="0" smtClean="0">
                <a:solidFill>
                  <a:srgbClr val="002060"/>
                </a:solidFill>
              </a:rPr>
              <a:t>!</a:t>
            </a:r>
            <a:br>
              <a:rPr lang="hr-HR" sz="2000" dirty="0" smtClean="0">
                <a:solidFill>
                  <a:srgbClr val="002060"/>
                </a:solidFill>
              </a:rPr>
            </a:br>
            <a:r>
              <a:rPr lang="hr-HR" sz="2000" dirty="0" smtClean="0">
                <a:solidFill>
                  <a:srgbClr val="002060"/>
                </a:solidFill>
              </a:rPr>
              <a:t>     Nasmijavam</a:t>
            </a:r>
            <a:r>
              <a:rPr lang="hr-HR" sz="2000" dirty="0">
                <a:solidFill>
                  <a:srgbClr val="002060"/>
                </a:solidFill>
              </a:rPr>
              <a:t> </a:t>
            </a:r>
            <a:r>
              <a:rPr lang="hr-HR" sz="2000" dirty="0" smtClean="0">
                <a:solidFill>
                  <a:srgbClr val="002060"/>
                </a:solidFill>
              </a:rPr>
              <a:t>druge </a:t>
            </a:r>
            <a:r>
              <a:rPr lang="hr-HR" sz="2000" dirty="0">
                <a:solidFill>
                  <a:srgbClr val="002060"/>
                </a:solidFill>
              </a:rPr>
              <a:t>i to je moja vještina! </a:t>
            </a:r>
            <a:r>
              <a:rPr lang="hr-HR" sz="2000" dirty="0" smtClean="0">
                <a:solidFill>
                  <a:srgbClr val="002060"/>
                </a:solidFill>
              </a:rPr>
              <a:t/>
            </a:r>
            <a:br>
              <a:rPr lang="hr-HR" sz="2000" dirty="0" smtClean="0">
                <a:solidFill>
                  <a:srgbClr val="002060"/>
                </a:solidFill>
              </a:rPr>
            </a:br>
            <a:r>
              <a:rPr lang="hr-HR" sz="2000" dirty="0" smtClean="0">
                <a:solidFill>
                  <a:srgbClr val="002060"/>
                </a:solidFill>
              </a:rPr>
              <a:t>     Nije </a:t>
            </a:r>
            <a:r>
              <a:rPr lang="hr-HR" sz="2000" dirty="0">
                <a:solidFill>
                  <a:srgbClr val="002060"/>
                </a:solidFill>
              </a:rPr>
              <a:t>uvijek </a:t>
            </a:r>
            <a:r>
              <a:rPr lang="hr-HR" sz="2000" dirty="0" smtClean="0">
                <a:solidFill>
                  <a:srgbClr val="002060"/>
                </a:solidFill>
              </a:rPr>
              <a:t>drugima</a:t>
            </a:r>
            <a:r>
              <a:rPr lang="hr-HR" sz="2000" dirty="0">
                <a:solidFill>
                  <a:srgbClr val="002060"/>
                </a:solidFill>
              </a:rPr>
              <a:t> </a:t>
            </a:r>
            <a:r>
              <a:rPr lang="hr-HR" sz="2000" dirty="0" smtClean="0">
                <a:solidFill>
                  <a:srgbClr val="002060"/>
                </a:solidFill>
              </a:rPr>
              <a:t>lako </a:t>
            </a:r>
            <a:r>
              <a:rPr lang="hr-HR" sz="2000" dirty="0">
                <a:solidFill>
                  <a:srgbClr val="002060"/>
                </a:solidFill>
              </a:rPr>
              <a:t>sa mnom. </a:t>
            </a:r>
            <a:r>
              <a:rPr lang="hr-HR" sz="2000" dirty="0" smtClean="0">
                <a:solidFill>
                  <a:srgbClr val="002060"/>
                </a:solidFill>
              </a:rPr>
              <a:t/>
            </a:r>
            <a:br>
              <a:rPr lang="hr-HR" sz="2000" dirty="0" smtClean="0">
                <a:solidFill>
                  <a:srgbClr val="002060"/>
                </a:solidFill>
              </a:rPr>
            </a:br>
            <a:r>
              <a:rPr lang="hr-HR" sz="2000" dirty="0" smtClean="0">
                <a:solidFill>
                  <a:srgbClr val="002060"/>
                </a:solidFill>
              </a:rPr>
              <a:t>     Ponekad </a:t>
            </a:r>
            <a:r>
              <a:rPr lang="hr-HR" sz="2000" dirty="0">
                <a:solidFill>
                  <a:srgbClr val="002060"/>
                </a:solidFill>
              </a:rPr>
              <a:t>sam neozbiljna i tvrdoglava.</a:t>
            </a:r>
            <a:endParaRPr lang="hr-HR" sz="2000" dirty="0" smtClean="0">
              <a:solidFill>
                <a:srgbClr val="002060"/>
              </a:solidFill>
            </a:endParaRP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000" b="1" u="sng" dirty="0">
                <a:solidFill>
                  <a:srgbClr val="002060"/>
                </a:solidFill>
              </a:rPr>
              <a:t>Moj savjet za </a:t>
            </a:r>
            <a:r>
              <a:rPr lang="hr-HR" sz="2000" b="1" u="sng" dirty="0" smtClean="0">
                <a:solidFill>
                  <a:srgbClr val="002060"/>
                </a:solidFill>
              </a:rPr>
              <a:t>uspjeh</a:t>
            </a:r>
            <a:r>
              <a:rPr lang="hr-HR" sz="2000" dirty="0">
                <a:solidFill>
                  <a:srgbClr val="002060"/>
                </a:solidFill>
              </a:rPr>
              <a:t/>
            </a:r>
            <a:br>
              <a:rPr lang="hr-HR" sz="2000" dirty="0">
                <a:solidFill>
                  <a:srgbClr val="002060"/>
                </a:solidFill>
              </a:rPr>
            </a:br>
            <a:r>
              <a:rPr lang="hr-HR" sz="2000" dirty="0" smtClean="0">
                <a:solidFill>
                  <a:srgbClr val="002060"/>
                </a:solidFill>
              </a:rPr>
              <a:t>     Imajte samopouzdanja</a:t>
            </a:r>
            <a:r>
              <a:rPr lang="hr-HR" sz="2000" dirty="0">
                <a:solidFill>
                  <a:srgbClr val="002060"/>
                </a:solidFill>
              </a:rPr>
              <a:t>, </a:t>
            </a:r>
            <a:r>
              <a:rPr lang="hr-HR" sz="2000" dirty="0" smtClean="0">
                <a:solidFill>
                  <a:srgbClr val="002060"/>
                </a:solidFill>
              </a:rPr>
              <a:t/>
            </a:r>
            <a:br>
              <a:rPr lang="hr-HR" sz="2000" dirty="0" smtClean="0">
                <a:solidFill>
                  <a:srgbClr val="002060"/>
                </a:solidFill>
              </a:rPr>
            </a:br>
            <a:r>
              <a:rPr lang="hr-HR" sz="2000" dirty="0" smtClean="0">
                <a:solidFill>
                  <a:srgbClr val="002060"/>
                </a:solidFill>
              </a:rPr>
              <a:t>     ne </a:t>
            </a:r>
            <a:r>
              <a:rPr lang="hr-HR" sz="2000" dirty="0">
                <a:solidFill>
                  <a:srgbClr val="002060"/>
                </a:solidFill>
              </a:rPr>
              <a:t>dopustite da </a:t>
            </a:r>
            <a:r>
              <a:rPr lang="hr-HR" sz="2000" dirty="0" smtClean="0">
                <a:solidFill>
                  <a:srgbClr val="002060"/>
                </a:solidFill>
              </a:rPr>
              <a:t>vam</a:t>
            </a:r>
            <a:br>
              <a:rPr lang="hr-HR" sz="2000" dirty="0" smtClean="0">
                <a:solidFill>
                  <a:srgbClr val="002060"/>
                </a:solidFill>
              </a:rPr>
            </a:br>
            <a:r>
              <a:rPr lang="hr-HR" sz="2000" dirty="0" smtClean="0">
                <a:solidFill>
                  <a:srgbClr val="002060"/>
                </a:solidFill>
              </a:rPr>
              <a:t>     pažnju odvlače </a:t>
            </a:r>
            <a:r>
              <a:rPr lang="hr-HR" sz="2000" dirty="0">
                <a:solidFill>
                  <a:srgbClr val="002060"/>
                </a:solidFill>
              </a:rPr>
              <a:t>nebitne stvari</a:t>
            </a:r>
            <a:r>
              <a:rPr lang="hr-HR" sz="2000" dirty="0" smtClean="0">
                <a:solidFill>
                  <a:srgbClr val="002060"/>
                </a:solidFill>
              </a:rPr>
              <a:t>,</a:t>
            </a:r>
            <a:br>
              <a:rPr lang="hr-HR" sz="2000" dirty="0" smtClean="0">
                <a:solidFill>
                  <a:srgbClr val="002060"/>
                </a:solidFill>
              </a:rPr>
            </a:br>
            <a:r>
              <a:rPr lang="hr-HR" sz="2000" dirty="0" smtClean="0">
                <a:solidFill>
                  <a:srgbClr val="002060"/>
                </a:solidFill>
              </a:rPr>
              <a:t>     obračunajte </a:t>
            </a:r>
            <a:r>
              <a:rPr lang="hr-HR" sz="2000" dirty="0">
                <a:solidFill>
                  <a:srgbClr val="002060"/>
                </a:solidFill>
              </a:rPr>
              <a:t>se s preprekama koje </a:t>
            </a:r>
            <a:r>
              <a:rPr lang="hr-HR" sz="2000" dirty="0" smtClean="0">
                <a:solidFill>
                  <a:srgbClr val="002060"/>
                </a:solidFill>
              </a:rPr>
              <a:t>vas</a:t>
            </a:r>
            <a:br>
              <a:rPr lang="hr-HR" sz="2000" dirty="0" smtClean="0">
                <a:solidFill>
                  <a:srgbClr val="002060"/>
                </a:solidFill>
              </a:rPr>
            </a:br>
            <a:r>
              <a:rPr lang="hr-HR" sz="2000" dirty="0" smtClean="0">
                <a:solidFill>
                  <a:srgbClr val="002060"/>
                </a:solidFill>
              </a:rPr>
              <a:t>     odvode </a:t>
            </a:r>
            <a:r>
              <a:rPr lang="hr-HR" sz="2000" dirty="0">
                <a:solidFill>
                  <a:srgbClr val="002060"/>
                </a:solidFill>
              </a:rPr>
              <a:t>od cilja</a:t>
            </a:r>
            <a:r>
              <a:rPr lang="hr-HR" sz="2000" dirty="0" smtClean="0">
                <a:solidFill>
                  <a:srgbClr val="002060"/>
                </a:solidFill>
              </a:rPr>
              <a:t>! I ne budite ljubomorni!</a:t>
            </a:r>
            <a:endParaRPr lang="hr-HR" sz="2000" dirty="0">
              <a:solidFill>
                <a:srgbClr val="002060"/>
              </a:solidFill>
            </a:endParaRP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b="1" u="sng" dirty="0" smtClean="0">
                <a:solidFill>
                  <a:srgbClr val="002060"/>
                </a:solidFill>
              </a:rPr>
              <a:t>  </a:t>
            </a:r>
            <a:r>
              <a:rPr lang="hr-HR" sz="2000" b="1" u="sng" dirty="0" smtClean="0">
                <a:solidFill>
                  <a:srgbClr val="002060"/>
                </a:solidFill>
              </a:rPr>
              <a:t>Najbolje </a:t>
            </a:r>
            <a:r>
              <a:rPr lang="hr-HR" sz="2000" b="1" u="sng" dirty="0">
                <a:solidFill>
                  <a:srgbClr val="002060"/>
                </a:solidFill>
              </a:rPr>
              <a:t>me opisuje</a:t>
            </a:r>
            <a:r>
              <a:rPr lang="hr-HR" sz="2000" b="1" u="sng" dirty="0" smtClean="0">
                <a:solidFill>
                  <a:srgbClr val="002060"/>
                </a:solidFill>
              </a:rPr>
              <a:t>...</a:t>
            </a:r>
            <a:r>
              <a:rPr lang="hr-HR" sz="2000" b="1" u="sng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/>
            </a:r>
            <a:br>
              <a:rPr lang="hr-HR" sz="2000" b="1" u="sng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hr-HR" sz="20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 </a:t>
            </a:r>
            <a:r>
              <a:rPr lang="hr-H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Slab sam ja igrač za subotnje gužve,al' </a:t>
            </a:r>
            <a:r>
              <a:rPr lang="hr-H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shvaćam</a:t>
            </a:r>
            <a:r>
              <a:rPr lang="hr-H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hr-H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pomalo </a:t>
            </a:r>
            <a:r>
              <a:rPr lang="hr-H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 pokretne </a:t>
            </a:r>
            <a:r>
              <a:rPr lang="hr-H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spužve</a:t>
            </a:r>
            <a:r>
              <a:rPr lang="hr-H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...</a:t>
            </a:r>
          </a:p>
          <a:p>
            <a:pPr>
              <a:buFont typeface="Wingdings" pitchFamily="2" charset="2"/>
              <a:buChar char="v"/>
            </a:pPr>
            <a:endParaRPr lang="hr-HR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2857488" y="357166"/>
            <a:ext cx="457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KATJA BOŽIĆ</a:t>
            </a:r>
            <a:endParaRPr lang="hr-HR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E:\download\13388870_1113827758681533_306742946_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428736"/>
            <a:ext cx="2625948" cy="3540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kstniOkvir 6"/>
          <p:cNvSpPr txBox="1"/>
          <p:nvPr/>
        </p:nvSpPr>
        <p:spPr>
          <a:xfrm>
            <a:off x="3071802" y="1142984"/>
            <a:ext cx="632587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   </a:t>
            </a:r>
            <a:r>
              <a:rPr lang="hr-HR" sz="2400" dirty="0" smtClean="0">
                <a:solidFill>
                  <a:srgbClr val="002060"/>
                </a:solidFill>
              </a:rPr>
              <a:t>Jako sam uporna.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Maštovita sam i dobrodušna.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Pomalo sam lijena i tvrdoglava.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 </a:t>
            </a:r>
            <a:r>
              <a:rPr lang="hr-HR" sz="2400" b="1" u="sng" dirty="0" smtClean="0">
                <a:solidFill>
                  <a:srgbClr val="002060"/>
                </a:solidFill>
              </a:rPr>
              <a:t>Moj savjet za uspjeh</a:t>
            </a:r>
            <a:br>
              <a:rPr lang="hr-HR" sz="2400" b="1" u="sng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Ne zavaravajte se,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stvarno treba puno učiti.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Važno je paziti na satu.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Nemojte da vam mobitel i internet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odvlače pažnju i oduzimaju vrijeme. 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Najbolje </a:t>
            </a:r>
            <a:r>
              <a:rPr lang="hr-HR" sz="2400" b="1" u="sng" dirty="0">
                <a:solidFill>
                  <a:srgbClr val="002060"/>
                </a:solidFill>
              </a:rPr>
              <a:t>me opisuje</a:t>
            </a:r>
            <a:r>
              <a:rPr lang="hr-HR" sz="2400" b="1" u="sng" dirty="0" smtClean="0">
                <a:solidFill>
                  <a:srgbClr val="002060"/>
                </a:solidFill>
              </a:rPr>
              <a:t>...</a:t>
            </a:r>
            <a:br>
              <a:rPr lang="hr-HR" sz="2400" b="1" u="sng" dirty="0" smtClean="0">
                <a:solidFill>
                  <a:srgbClr val="002060"/>
                </a:solidFill>
              </a:rPr>
            </a:br>
            <a:r>
              <a:rPr lang="hr-HR" sz="2800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      </a:t>
            </a:r>
            <a:r>
              <a:rPr lang="hr-HR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</a:rPr>
              <a:t>I uvijek fali nešto,</a:t>
            </a:r>
            <a:br>
              <a:rPr lang="hr-HR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</a:rPr>
            </a:br>
            <a:r>
              <a:rPr lang="hr-HR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</a:rPr>
              <a:t> i uvijek nam je tijesno...</a:t>
            </a:r>
            <a:endParaRPr lang="hr-HR" sz="2800" dirty="0">
              <a:solidFill>
                <a:schemeClr val="tx2">
                  <a:lumMod val="60000"/>
                  <a:lumOff val="4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3071802" y="357166"/>
            <a:ext cx="30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VANJA ŽILO</a:t>
            </a:r>
            <a:endParaRPr lang="hr-HR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E:\download\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1428736"/>
            <a:ext cx="2485303" cy="3083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kstniOkvir 7"/>
          <p:cNvSpPr txBox="1"/>
          <p:nvPr/>
        </p:nvSpPr>
        <p:spPr>
          <a:xfrm>
            <a:off x="3500430" y="1000108"/>
            <a:ext cx="592675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hr-HR" dirty="0" smtClean="0">
                <a:solidFill>
                  <a:srgbClr val="0070C0"/>
                </a:solidFill>
                <a:latin typeface="Century Gothic" pitchFamily="34" charset="0"/>
              </a:rPr>
              <a:t>  </a:t>
            </a:r>
            <a:r>
              <a:rPr lang="hr-HR" sz="2400" dirty="0" smtClean="0">
                <a:solidFill>
                  <a:srgbClr val="002060"/>
                </a:solidFill>
              </a:rPr>
              <a:t>Aktivan </a:t>
            </a:r>
            <a:r>
              <a:rPr lang="hr-HR" sz="2400" dirty="0">
                <a:solidFill>
                  <a:srgbClr val="002060"/>
                </a:solidFill>
              </a:rPr>
              <a:t>sam na </a:t>
            </a:r>
            <a:r>
              <a:rPr lang="hr-HR" sz="2400" dirty="0" smtClean="0">
                <a:solidFill>
                  <a:srgbClr val="002060"/>
                </a:solidFill>
              </a:rPr>
              <a:t>satu.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Često postavljam </a:t>
            </a:r>
            <a:r>
              <a:rPr lang="hr-HR" sz="2400" dirty="0">
                <a:solidFill>
                  <a:srgbClr val="002060"/>
                </a:solidFill>
              </a:rPr>
              <a:t>pitanja </a:t>
            </a:r>
            <a:r>
              <a:rPr lang="hr-HR" sz="2400" dirty="0" smtClean="0">
                <a:solidFill>
                  <a:srgbClr val="002060"/>
                </a:solidFill>
              </a:rPr>
              <a:t/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i </a:t>
            </a:r>
            <a:r>
              <a:rPr lang="hr-HR" sz="2400" dirty="0">
                <a:solidFill>
                  <a:srgbClr val="002060"/>
                </a:solidFill>
              </a:rPr>
              <a:t>tražim </a:t>
            </a:r>
            <a:r>
              <a:rPr lang="hr-HR" sz="2400" dirty="0" smtClean="0">
                <a:solidFill>
                  <a:srgbClr val="002060"/>
                </a:solidFill>
              </a:rPr>
              <a:t>dodatna </a:t>
            </a:r>
            <a:r>
              <a:rPr lang="hr-HR" sz="2400" dirty="0">
                <a:solidFill>
                  <a:srgbClr val="002060"/>
                </a:solidFill>
              </a:rPr>
              <a:t>objašnjenja</a:t>
            </a:r>
            <a:r>
              <a:rPr lang="hr-HR" sz="2400" dirty="0" smtClean="0">
                <a:solidFill>
                  <a:srgbClr val="002060"/>
                </a:solidFill>
              </a:rPr>
              <a:t>.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Gotovo </a:t>
            </a:r>
            <a:r>
              <a:rPr lang="hr-HR" sz="2400" dirty="0">
                <a:solidFill>
                  <a:srgbClr val="002060"/>
                </a:solidFill>
              </a:rPr>
              <a:t>uvijek sam </a:t>
            </a:r>
            <a:r>
              <a:rPr lang="hr-HR" sz="2400" dirty="0" smtClean="0">
                <a:solidFill>
                  <a:srgbClr val="002060"/>
                </a:solidFill>
              </a:rPr>
              <a:t>dobre</a:t>
            </a:r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volje</a:t>
            </a:r>
            <a:r>
              <a:rPr lang="hr-HR" sz="2400" dirty="0">
                <a:solidFill>
                  <a:srgbClr val="002060"/>
                </a:solidFill>
              </a:rPr>
              <a:t>, </a:t>
            </a:r>
            <a:r>
              <a:rPr lang="hr-HR" sz="2400" dirty="0" smtClean="0">
                <a:solidFill>
                  <a:srgbClr val="002060"/>
                </a:solidFill>
              </a:rPr>
              <a:t/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ali kad se naljutim, burno </a:t>
            </a:r>
            <a:r>
              <a:rPr lang="hr-HR" sz="2400" dirty="0">
                <a:solidFill>
                  <a:srgbClr val="002060"/>
                </a:solidFill>
              </a:rPr>
              <a:t>reagiram</a:t>
            </a:r>
            <a:r>
              <a:rPr lang="hr-HR" sz="2400" dirty="0" smtClean="0">
                <a:solidFill>
                  <a:srgbClr val="002060"/>
                </a:solidFill>
              </a:rPr>
              <a:t>.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b="1" u="sng" dirty="0" smtClean="0">
                <a:solidFill>
                  <a:srgbClr val="002060"/>
                </a:solidFill>
              </a:rPr>
              <a:t> Moj </a:t>
            </a:r>
            <a:r>
              <a:rPr lang="hr-HR" sz="2400" b="1" u="sng" dirty="0">
                <a:solidFill>
                  <a:srgbClr val="002060"/>
                </a:solidFill>
              </a:rPr>
              <a:t>savjet za </a:t>
            </a:r>
            <a:r>
              <a:rPr lang="hr-HR" sz="2400" b="1" u="sng" dirty="0" smtClean="0">
                <a:solidFill>
                  <a:srgbClr val="002060"/>
                </a:solidFill>
              </a:rPr>
              <a:t>uspjeh</a:t>
            </a:r>
            <a:r>
              <a:rPr lang="hr-HR" sz="2400" dirty="0" smtClean="0">
                <a:solidFill>
                  <a:srgbClr val="002060"/>
                </a:solidFill>
              </a:rPr>
              <a:t/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Paziti </a:t>
            </a:r>
            <a:r>
              <a:rPr lang="hr-HR" sz="2400" dirty="0">
                <a:solidFill>
                  <a:srgbClr val="002060"/>
                </a:solidFill>
              </a:rPr>
              <a:t>na satu, </a:t>
            </a:r>
            <a:r>
              <a:rPr lang="hr-HR" sz="2400" dirty="0" smtClean="0">
                <a:solidFill>
                  <a:srgbClr val="002060"/>
                </a:solidFill>
              </a:rPr>
              <a:t>biti</a:t>
            </a:r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 aktivan,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 Učiti </a:t>
            </a:r>
            <a:r>
              <a:rPr lang="hr-HR" sz="2400" dirty="0">
                <a:solidFill>
                  <a:srgbClr val="002060"/>
                </a:solidFill>
              </a:rPr>
              <a:t>s razumijevanjem! </a:t>
            </a:r>
            <a:endParaRPr lang="hr-HR" sz="2400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endParaRPr lang="hr-HR" sz="2400" dirty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 </a:t>
            </a:r>
            <a:r>
              <a:rPr lang="hr-HR" sz="2400" b="1" u="sng" dirty="0" smtClean="0">
                <a:solidFill>
                  <a:srgbClr val="002060"/>
                </a:solidFill>
              </a:rPr>
              <a:t>Najbolje </a:t>
            </a:r>
            <a:r>
              <a:rPr lang="hr-HR" sz="2400" b="1" u="sng" dirty="0">
                <a:solidFill>
                  <a:srgbClr val="002060"/>
                </a:solidFill>
              </a:rPr>
              <a:t>me opisuje</a:t>
            </a:r>
            <a:r>
              <a:rPr lang="hr-HR" sz="2400" dirty="0" smtClean="0">
                <a:solidFill>
                  <a:srgbClr val="002060"/>
                </a:solidFill>
              </a:rPr>
              <a:t>...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000" b="1" dirty="0" smtClean="0">
                <a:solidFill>
                  <a:srgbClr val="0070C0"/>
                </a:solidFill>
                <a:latin typeface="Century Gothic" pitchFamily="34" charset="0"/>
              </a:rPr>
              <a:t>        </a:t>
            </a:r>
            <a:r>
              <a:rPr lang="hr-HR" sz="3200" b="1" dirty="0" smtClean="0">
                <a:solidFill>
                  <a:srgbClr val="0070C0"/>
                </a:solidFill>
                <a:latin typeface="Century Gothic" pitchFamily="34" charset="0"/>
              </a:rPr>
              <a:t>Ja </a:t>
            </a:r>
            <a:r>
              <a:rPr lang="hr-HR" sz="3200" b="1" i="1" dirty="0">
                <a:solidFill>
                  <a:srgbClr val="0070C0"/>
                </a:solidFill>
                <a:latin typeface="Century Gothic" pitchFamily="34" charset="0"/>
              </a:rPr>
              <a:t>sto posto! </a:t>
            </a:r>
            <a:br>
              <a:rPr lang="hr-HR" sz="3200" b="1" i="1" dirty="0">
                <a:solidFill>
                  <a:srgbClr val="0070C0"/>
                </a:solidFill>
                <a:latin typeface="Century Gothic" pitchFamily="34" charset="0"/>
              </a:rPr>
            </a:br>
            <a:r>
              <a:rPr lang="hr-HR" sz="2800" b="1" i="1" dirty="0" smtClean="0">
                <a:solidFill>
                  <a:srgbClr val="0070C0"/>
                </a:solidFill>
                <a:latin typeface="Century Gothic" pitchFamily="34" charset="0"/>
              </a:rPr>
              <a:t> Budi pošten </a:t>
            </a:r>
            <a:r>
              <a:rPr lang="hr-HR" sz="2800" b="1" i="1" dirty="0">
                <a:solidFill>
                  <a:srgbClr val="0070C0"/>
                </a:solidFill>
                <a:latin typeface="Century Gothic" pitchFamily="34" charset="0"/>
              </a:rPr>
              <a:t>i svi te vole!</a:t>
            </a:r>
            <a:endParaRPr lang="hr-HR" sz="2800" dirty="0">
              <a:solidFill>
                <a:srgbClr val="0070C0"/>
              </a:solidFill>
              <a:latin typeface="Century Gothic" pitchFamily="34" charset="0"/>
            </a:endParaRPr>
          </a:p>
          <a:p>
            <a:endParaRPr lang="hr-HR" sz="2800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38100"/>
            <a:ext cx="9144000" cy="6858000"/>
          </a:xfrm>
          <a:prstGeom prst="rect">
            <a:avLst/>
          </a:prstGeom>
          <a:noFill/>
        </p:spPr>
      </p:pic>
      <p:sp>
        <p:nvSpPr>
          <p:cNvPr id="6" name="TekstniOkvir 5"/>
          <p:cNvSpPr txBox="1"/>
          <p:nvPr/>
        </p:nvSpPr>
        <p:spPr>
          <a:xfrm>
            <a:off x="3929058" y="428604"/>
            <a:ext cx="30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8.b</a:t>
            </a:r>
            <a:endParaRPr lang="hr-HR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1214414" y="1571612"/>
            <a:ext cx="6786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rgbClr val="0070C0"/>
                </a:solidFill>
              </a:rPr>
              <a:t>Razredna poruka </a:t>
            </a:r>
            <a:br>
              <a:rPr lang="hr-HR" sz="2400" b="1" dirty="0" smtClean="0">
                <a:solidFill>
                  <a:srgbClr val="0070C0"/>
                </a:solidFill>
              </a:rPr>
            </a:br>
            <a:r>
              <a:rPr lang="hr-HR" sz="2400" b="1" dirty="0">
                <a:solidFill>
                  <a:srgbClr val="0070C0"/>
                </a:solidFill>
              </a:rPr>
              <a:t/>
            </a:r>
            <a:br>
              <a:rPr lang="hr-HR" sz="2400" b="1" dirty="0">
                <a:solidFill>
                  <a:srgbClr val="0070C0"/>
                </a:solidFill>
              </a:rPr>
            </a:br>
            <a:r>
              <a:rPr lang="hr-HR" sz="2400" b="1" dirty="0" smtClean="0">
                <a:solidFill>
                  <a:srgbClr val="0070C0"/>
                </a:solidFill>
              </a:rPr>
              <a:t> </a:t>
            </a:r>
            <a:r>
              <a:rPr lang="hr-HR" sz="3600" b="1" dirty="0" smtClean="0">
                <a:solidFill>
                  <a:srgbClr val="002060"/>
                </a:solidFill>
                <a:latin typeface="Chaparral Pro Light" panose="02060403030505090203" pitchFamily="18" charset="-18"/>
              </a:rPr>
              <a:t>Došli smo do kraja, bilo je </a:t>
            </a:r>
            <a:r>
              <a:rPr lang="hr-HR" sz="3600" b="1" dirty="0" err="1" smtClean="0">
                <a:solidFill>
                  <a:srgbClr val="002060"/>
                </a:solidFill>
                <a:latin typeface="Chaparral Pro Light" panose="02060403030505090203" pitchFamily="18" charset="-18"/>
              </a:rPr>
              <a:t>doBro..</a:t>
            </a:r>
            <a:r>
              <a:rPr lang="hr-HR" sz="3600" b="1" dirty="0" smtClean="0">
                <a:solidFill>
                  <a:srgbClr val="002060"/>
                </a:solidFill>
                <a:latin typeface="Chaparral Pro Light" panose="02060403030505090203" pitchFamily="18" charset="-18"/>
              </a:rPr>
              <a:t>.</a:t>
            </a:r>
            <a:endParaRPr lang="hr-HR" sz="3600" b="1" dirty="0">
              <a:solidFill>
                <a:srgbClr val="002060"/>
              </a:solidFill>
              <a:latin typeface="Chaparral Pro Light" panose="02060403030505090203" pitchFamily="18" charset="-18"/>
            </a:endParaRPr>
          </a:p>
          <a:p>
            <a:endParaRPr lang="hr-HR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428596" y="3143248"/>
            <a:ext cx="75009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/>
              <a:t/>
            </a:r>
            <a:br>
              <a:rPr lang="hr-HR" sz="2000" b="1" dirty="0" smtClean="0"/>
            </a:br>
            <a:r>
              <a:rPr lang="hr-HR" sz="2000" b="1" dirty="0" smtClean="0"/>
              <a:t/>
            </a:r>
            <a:br>
              <a:rPr lang="hr-HR" sz="2000" b="1" dirty="0" smtClean="0"/>
            </a:br>
            <a:r>
              <a:rPr lang="hr-HR" sz="2000" b="1" dirty="0" smtClean="0"/>
              <a:t> </a:t>
            </a:r>
            <a:r>
              <a:rPr lang="hr-HR" sz="2800" b="1" dirty="0" smtClean="0">
                <a:solidFill>
                  <a:srgbClr val="0070C0"/>
                </a:solidFill>
              </a:rPr>
              <a:t>Razrednici</a:t>
            </a:r>
            <a:r>
              <a:rPr lang="hr-HR" sz="2800" b="1" dirty="0"/>
              <a:t/>
            </a:r>
            <a:br>
              <a:rPr lang="hr-HR" sz="2800" b="1" dirty="0"/>
            </a:br>
            <a:r>
              <a:rPr lang="hr-HR" sz="2800" b="1" dirty="0" smtClean="0"/>
              <a:t>          </a:t>
            </a:r>
            <a:r>
              <a:rPr lang="hr-H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Anica </a:t>
            </a:r>
            <a:r>
              <a:rPr lang="hr-HR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Ivić ( I. – III.  ) </a:t>
            </a:r>
            <a:r>
              <a:rPr lang="hr-H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hr-H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r-H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Anita </a:t>
            </a:r>
            <a:r>
              <a:rPr lang="hr-HR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Knežević ( IV.)</a:t>
            </a:r>
          </a:p>
          <a:p>
            <a:pPr algn="ctr"/>
            <a:r>
              <a:rPr lang="hr-H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Slavica Kuzmić ( V. – VI.)  </a:t>
            </a:r>
            <a:br>
              <a:rPr lang="hr-H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r-H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  Josipa Vincetić ( </a:t>
            </a:r>
            <a:r>
              <a:rPr lang="hr-HR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VII. - </a:t>
            </a:r>
            <a:r>
              <a:rPr lang="hr-H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VIII</a:t>
            </a:r>
            <a:r>
              <a:rPr lang="hr-HR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hr-H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hr-HR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hr-HR" sz="2000" b="1" dirty="0"/>
          </a:p>
          <a:p>
            <a:pPr algn="ctr"/>
            <a:endParaRPr lang="hr-HR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929850" cy="7429528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1655624" y="455087"/>
            <a:ext cx="3929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DINA ARLOVIĆ</a:t>
            </a:r>
            <a:endParaRPr lang="hr-HR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3" name="Picture 1" descr="E:\download\DINA.JPG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1571612"/>
            <a:ext cx="2917106" cy="3297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kstniOkvir 6"/>
          <p:cNvSpPr txBox="1"/>
          <p:nvPr/>
        </p:nvSpPr>
        <p:spPr>
          <a:xfrm>
            <a:off x="3143240" y="1214422"/>
            <a:ext cx="621510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hr-HR" dirty="0" smtClean="0">
                <a:solidFill>
                  <a:srgbClr val="0070C0"/>
                </a:solidFill>
                <a:latin typeface="Century Gothic" pitchFamily="34" charset="0"/>
              </a:rPr>
              <a:t>  </a:t>
            </a:r>
            <a:r>
              <a:rPr lang="hr-HR" sz="2400" dirty="0" smtClean="0">
                <a:solidFill>
                  <a:srgbClr val="002060"/>
                </a:solidFill>
              </a:rPr>
              <a:t>Strpljiva sam, odlučna</a:t>
            </a:r>
            <a:r>
              <a:rPr lang="hr-HR" sz="2400" dirty="0">
                <a:solidFill>
                  <a:srgbClr val="002060"/>
                </a:solidFill>
              </a:rPr>
              <a:t>, </a:t>
            </a:r>
            <a:r>
              <a:rPr lang="hr-HR" sz="2400" dirty="0" smtClean="0">
                <a:solidFill>
                  <a:srgbClr val="002060"/>
                </a:solidFill>
              </a:rPr>
              <a:t>marljiva, odgovorna!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Ponekad lako odustanem.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Javi </a:t>
            </a:r>
            <a:r>
              <a:rPr lang="hr-HR" sz="2400" dirty="0">
                <a:solidFill>
                  <a:srgbClr val="002060"/>
                </a:solidFill>
              </a:rPr>
              <a:t>mi se </a:t>
            </a:r>
            <a:r>
              <a:rPr lang="hr-HR" sz="2400" dirty="0" smtClean="0">
                <a:solidFill>
                  <a:srgbClr val="002060"/>
                </a:solidFill>
              </a:rPr>
              <a:t>u nekim situacijama ljubomora. 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Moj </a:t>
            </a:r>
            <a:r>
              <a:rPr lang="hr-HR" sz="2400" b="1" u="sng" dirty="0">
                <a:solidFill>
                  <a:srgbClr val="002060"/>
                </a:solidFill>
              </a:rPr>
              <a:t>savjet za </a:t>
            </a:r>
            <a:r>
              <a:rPr lang="hr-HR" sz="2400" b="1" u="sng" dirty="0" smtClean="0">
                <a:solidFill>
                  <a:srgbClr val="002060"/>
                </a:solidFill>
              </a:rPr>
              <a:t>uspjeh</a:t>
            </a:r>
            <a:br>
              <a:rPr lang="hr-HR" sz="2400" b="1" u="sng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Ne opterećuj se prosjekom ocjena</a:t>
            </a:r>
            <a:r>
              <a:rPr lang="hr-HR" sz="2400" dirty="0">
                <a:solidFill>
                  <a:srgbClr val="002060"/>
                </a:solidFill>
              </a:rPr>
              <a:t>! </a:t>
            </a:r>
            <a:r>
              <a:rPr lang="hr-HR" sz="2400" dirty="0" smtClean="0">
                <a:solidFill>
                  <a:srgbClr val="002060"/>
                </a:solidFill>
              </a:rPr>
              <a:t/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Uči za</a:t>
            </a:r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sebe</a:t>
            </a:r>
            <a:r>
              <a:rPr lang="hr-HR" sz="2400" dirty="0">
                <a:solidFill>
                  <a:srgbClr val="002060"/>
                </a:solidFill>
              </a:rPr>
              <a:t>, </a:t>
            </a:r>
            <a:r>
              <a:rPr lang="hr-HR" sz="2400" dirty="0" smtClean="0">
                <a:solidFill>
                  <a:srgbClr val="002060"/>
                </a:solidFill>
              </a:rPr>
              <a:t>ne za</a:t>
            </a:r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druge!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Ako </a:t>
            </a:r>
            <a:r>
              <a:rPr lang="hr-HR" sz="2400" dirty="0">
                <a:solidFill>
                  <a:srgbClr val="002060"/>
                </a:solidFill>
              </a:rPr>
              <a:t>nisi baš </a:t>
            </a:r>
            <a:r>
              <a:rPr lang="hr-HR" sz="2400" dirty="0" smtClean="0">
                <a:solidFill>
                  <a:srgbClr val="002060"/>
                </a:solidFill>
              </a:rPr>
              <a:t>naučio</a:t>
            </a:r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za ispit,</a:t>
            </a:r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snađi se,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ali pazi </a:t>
            </a:r>
            <a:r>
              <a:rPr lang="hr-HR" sz="2400" dirty="0">
                <a:solidFill>
                  <a:srgbClr val="002060"/>
                </a:solidFill>
              </a:rPr>
              <a:t>da te </a:t>
            </a:r>
            <a:r>
              <a:rPr lang="hr-HR" sz="2400" dirty="0" smtClean="0">
                <a:solidFill>
                  <a:srgbClr val="002060"/>
                </a:solidFill>
              </a:rPr>
              <a:t>ne uhvate.  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Nemoj zanemariti svoj</a:t>
            </a:r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život </a:t>
            </a:r>
            <a:r>
              <a:rPr lang="hr-HR" sz="2400" dirty="0">
                <a:solidFill>
                  <a:srgbClr val="002060"/>
                </a:solidFill>
              </a:rPr>
              <a:t>zbog škole</a:t>
            </a:r>
            <a:r>
              <a:rPr lang="hr-HR" sz="2400" dirty="0" smtClean="0">
                <a:solidFill>
                  <a:srgbClr val="002060"/>
                </a:solidFill>
              </a:rPr>
              <a:t>!</a:t>
            </a:r>
          </a:p>
          <a:p>
            <a:pPr lvl="0"/>
            <a:endParaRPr lang="hr-HR" sz="24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 </a:t>
            </a:r>
            <a:r>
              <a:rPr lang="hr-HR" sz="2400" b="1" u="sng" dirty="0" smtClean="0">
                <a:solidFill>
                  <a:srgbClr val="002060"/>
                </a:solidFill>
              </a:rPr>
              <a:t>Najbolje </a:t>
            </a:r>
            <a:r>
              <a:rPr lang="hr-HR" sz="2400" b="1" u="sng" dirty="0">
                <a:solidFill>
                  <a:srgbClr val="002060"/>
                </a:solidFill>
              </a:rPr>
              <a:t>me opisuje.... </a:t>
            </a:r>
            <a:endParaRPr lang="hr-HR" sz="2400" b="1" u="sng" dirty="0" smtClean="0">
              <a:solidFill>
                <a:srgbClr val="002060"/>
              </a:solidFill>
            </a:endParaRPr>
          </a:p>
          <a:p>
            <a:r>
              <a:rPr lang="hr-HR" sz="2800" i="1" dirty="0" smtClean="0">
                <a:solidFill>
                  <a:srgbClr val="0070C0"/>
                </a:solidFill>
              </a:rPr>
              <a:t>Ono </a:t>
            </a:r>
            <a:r>
              <a:rPr lang="hr-HR" sz="2800" i="1" dirty="0">
                <a:solidFill>
                  <a:srgbClr val="0070C0"/>
                </a:solidFill>
              </a:rPr>
              <a:t>hitno može </a:t>
            </a:r>
            <a:r>
              <a:rPr lang="hr-HR" sz="2800" i="1" dirty="0" smtClean="0">
                <a:solidFill>
                  <a:srgbClr val="0070C0"/>
                </a:solidFill>
              </a:rPr>
              <a:t>čekati,važno </a:t>
            </a:r>
            <a:r>
              <a:rPr lang="hr-HR" sz="2800" i="1" dirty="0">
                <a:solidFill>
                  <a:srgbClr val="0070C0"/>
                </a:solidFill>
              </a:rPr>
              <a:t>ne!</a:t>
            </a:r>
            <a:endParaRPr lang="hr-HR" sz="2800" dirty="0">
              <a:solidFill>
                <a:srgbClr val="0070C0"/>
              </a:solidFill>
            </a:endParaRPr>
          </a:p>
        </p:txBody>
      </p:sp>
      <p:pic>
        <p:nvPicPr>
          <p:cNvPr id="8" name="Inspirational Background Music For Videos glazba osam godina odlič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Inspirational Background Music For Videos glazba osam godina odličn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E:\download\5bcf7235561b4ce37ef39ed48014d3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572660" cy="7143776"/>
          </a:xfrm>
          <a:prstGeom prst="rect">
            <a:avLst/>
          </a:prstGeom>
          <a:noFill/>
        </p:spPr>
      </p:pic>
      <p:sp>
        <p:nvSpPr>
          <p:cNvPr id="6" name="TekstniOkvir 5"/>
          <p:cNvSpPr txBox="1"/>
          <p:nvPr/>
        </p:nvSpPr>
        <p:spPr>
          <a:xfrm>
            <a:off x="2607455" y="455634"/>
            <a:ext cx="392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ANA ČAČIĆ</a:t>
            </a:r>
            <a:endParaRPr lang="hr-HR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49" name="Picture 1" descr="E:\download\ANA ČAČIĆ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643050"/>
            <a:ext cx="2733653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kstniOkvir 7"/>
          <p:cNvSpPr txBox="1"/>
          <p:nvPr/>
        </p:nvSpPr>
        <p:spPr>
          <a:xfrm>
            <a:off x="3428992" y="1357298"/>
            <a:ext cx="55383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r-HR" sz="2000" b="1" dirty="0" smtClean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Marljiva </a:t>
            </a:r>
            <a:r>
              <a:rPr lang="hr-HR" sz="2400" dirty="0">
                <a:solidFill>
                  <a:srgbClr val="002060"/>
                </a:solidFill>
              </a:rPr>
              <a:t>sam, uporna i odgovorna</a:t>
            </a:r>
            <a:r>
              <a:rPr lang="hr-HR" sz="2400" dirty="0" smtClean="0">
                <a:solidFill>
                  <a:srgbClr val="002060"/>
                </a:solidFill>
              </a:rPr>
              <a:t>,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emotivna</a:t>
            </a:r>
            <a:r>
              <a:rPr lang="hr-HR" sz="2400" dirty="0">
                <a:solidFill>
                  <a:srgbClr val="002060"/>
                </a:solidFill>
              </a:rPr>
              <a:t>, </a:t>
            </a:r>
            <a:r>
              <a:rPr lang="hr-HR" sz="2400" dirty="0" smtClean="0">
                <a:solidFill>
                  <a:srgbClr val="002060"/>
                </a:solidFill>
              </a:rPr>
              <a:t>ironična </a:t>
            </a:r>
            <a:r>
              <a:rPr lang="hr-HR" sz="2400" dirty="0">
                <a:solidFill>
                  <a:srgbClr val="002060"/>
                </a:solidFill>
              </a:rPr>
              <a:t>i nespretna</a:t>
            </a:r>
            <a:r>
              <a:rPr lang="hr-HR" sz="2400" dirty="0" smtClean="0">
                <a:solidFill>
                  <a:srgbClr val="002060"/>
                </a:solidFill>
              </a:rPr>
              <a:t>.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Naivna </a:t>
            </a:r>
            <a:r>
              <a:rPr lang="hr-HR" sz="2400" dirty="0">
                <a:solidFill>
                  <a:srgbClr val="002060"/>
                </a:solidFill>
              </a:rPr>
              <a:t>sam </a:t>
            </a:r>
            <a:r>
              <a:rPr lang="hr-HR" sz="2400" dirty="0" smtClean="0">
                <a:solidFill>
                  <a:srgbClr val="002060"/>
                </a:solidFill>
              </a:rPr>
              <a:t>i</a:t>
            </a:r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tvrdoglava.</a:t>
            </a:r>
          </a:p>
          <a:p>
            <a:pPr lvl="0"/>
            <a:endParaRPr lang="hr-HR" sz="2400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b="1" u="sng" dirty="0">
                <a:solidFill>
                  <a:srgbClr val="002060"/>
                </a:solidFill>
              </a:rPr>
              <a:t>Moj savjet za </a:t>
            </a:r>
            <a:r>
              <a:rPr lang="hr-HR" sz="2400" b="1" u="sng" dirty="0" smtClean="0">
                <a:solidFill>
                  <a:srgbClr val="002060"/>
                </a:solidFill>
              </a:rPr>
              <a:t>uspjeh </a:t>
            </a:r>
            <a:br>
              <a:rPr lang="hr-HR" sz="2400" b="1" u="sng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Radi </a:t>
            </a:r>
            <a:r>
              <a:rPr lang="hr-HR" sz="2400" dirty="0">
                <a:solidFill>
                  <a:srgbClr val="002060"/>
                </a:solidFill>
              </a:rPr>
              <a:t>stvari nevezane za </a:t>
            </a:r>
            <a:r>
              <a:rPr lang="hr-HR" sz="2400" dirty="0" smtClean="0">
                <a:solidFill>
                  <a:srgbClr val="002060"/>
                </a:solidFill>
              </a:rPr>
              <a:t>školu, a koje te</a:t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ispunjavaju i </a:t>
            </a:r>
            <a:r>
              <a:rPr lang="hr-HR" sz="2400" dirty="0">
                <a:solidFill>
                  <a:srgbClr val="002060"/>
                </a:solidFill>
              </a:rPr>
              <a:t>čine sretnim </a:t>
            </a:r>
            <a:r>
              <a:rPr lang="hr-HR" sz="2400" dirty="0" smtClean="0">
                <a:solidFill>
                  <a:srgbClr val="002060"/>
                </a:solidFill>
              </a:rPr>
              <a:t/>
            </a:r>
            <a:br>
              <a:rPr lang="hr-HR" sz="2400" dirty="0" smtClean="0">
                <a:solidFill>
                  <a:srgbClr val="002060"/>
                </a:solidFill>
              </a:rPr>
            </a:br>
            <a:r>
              <a:rPr lang="hr-HR" sz="2400" dirty="0" smtClean="0">
                <a:solidFill>
                  <a:srgbClr val="002060"/>
                </a:solidFill>
              </a:rPr>
              <a:t>      pa </a:t>
            </a:r>
            <a:r>
              <a:rPr lang="hr-HR" sz="2400" dirty="0">
                <a:solidFill>
                  <a:srgbClr val="002060"/>
                </a:solidFill>
              </a:rPr>
              <a:t>će ti </a:t>
            </a:r>
            <a:r>
              <a:rPr lang="hr-HR" sz="2400" dirty="0" smtClean="0">
                <a:solidFill>
                  <a:srgbClr val="002060"/>
                </a:solidFill>
              </a:rPr>
              <a:t>učenje</a:t>
            </a:r>
            <a:r>
              <a:rPr lang="hr-HR" sz="2400" dirty="0">
                <a:solidFill>
                  <a:srgbClr val="002060"/>
                </a:solidFill>
              </a:rPr>
              <a:t> </a:t>
            </a:r>
            <a:r>
              <a:rPr lang="hr-HR" sz="2400" dirty="0" smtClean="0">
                <a:solidFill>
                  <a:srgbClr val="002060"/>
                </a:solidFill>
              </a:rPr>
              <a:t>lakše pasti</a:t>
            </a:r>
            <a:r>
              <a:rPr lang="hr-HR" sz="2400" dirty="0">
                <a:solidFill>
                  <a:srgbClr val="002060"/>
                </a:solidFill>
              </a:rPr>
              <a:t>.</a:t>
            </a:r>
          </a:p>
          <a:p>
            <a:endParaRPr lang="hr-HR" sz="2400" dirty="0">
              <a:solidFill>
                <a:srgbClr val="002060"/>
              </a:solidFill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1142976" y="4786322"/>
            <a:ext cx="7786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70C0"/>
                </a:solidFill>
                <a:latin typeface="Century Gothic" pitchFamily="34" charset="0"/>
              </a:rPr>
              <a:t>                                 </a:t>
            </a:r>
            <a:r>
              <a:rPr lang="hr-HR" sz="2000" b="1" u="sng" dirty="0" smtClean="0">
                <a:solidFill>
                  <a:srgbClr val="002060"/>
                </a:solidFill>
                <a:latin typeface="Century Gothic" pitchFamily="34" charset="0"/>
              </a:rPr>
              <a:t>Najbolje me opisuje… </a:t>
            </a:r>
            <a:br>
              <a:rPr lang="hr-HR" sz="2000" b="1" u="sng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hr-HR" sz="2000" b="1" u="sng" dirty="0" smtClean="0">
                <a:solidFill>
                  <a:srgbClr val="002060"/>
                </a:solidFill>
                <a:latin typeface="Century Gothic" pitchFamily="34" charset="0"/>
              </a:rPr>
              <a:t/>
            </a:r>
            <a:br>
              <a:rPr lang="hr-HR" sz="2000" b="1" u="sng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hr-HR" dirty="0" smtClean="0">
                <a:solidFill>
                  <a:srgbClr val="0070C0"/>
                </a:solidFill>
                <a:latin typeface="Century Gothic" pitchFamily="34" charset="0"/>
              </a:rPr>
              <a:t>    </a:t>
            </a:r>
            <a:r>
              <a:rPr lang="hr-HR" sz="2400" b="1" i="1" dirty="0" smtClean="0">
                <a:solidFill>
                  <a:srgbClr val="0070C0"/>
                </a:solidFill>
                <a:latin typeface="Century Gothic" pitchFamily="34" charset="0"/>
              </a:rPr>
              <a:t>Tvoja </a:t>
            </a:r>
            <a:r>
              <a:rPr lang="hr-HR" sz="2400" b="1" i="1" dirty="0">
                <a:solidFill>
                  <a:srgbClr val="0070C0"/>
                </a:solidFill>
                <a:latin typeface="Century Gothic" pitchFamily="34" charset="0"/>
              </a:rPr>
              <a:t>je snaga </a:t>
            </a:r>
            <a:r>
              <a:rPr lang="hr-HR" sz="2400" b="1" i="1" dirty="0" smtClean="0">
                <a:solidFill>
                  <a:srgbClr val="0070C0"/>
                </a:solidFill>
                <a:latin typeface="Century Gothic" pitchFamily="34" charset="0"/>
              </a:rPr>
              <a:t>u </a:t>
            </a:r>
            <a:r>
              <a:rPr lang="hr-HR" sz="2400" b="1" i="1" dirty="0">
                <a:solidFill>
                  <a:srgbClr val="0070C0"/>
                </a:solidFill>
                <a:latin typeface="Century Gothic" pitchFamily="34" charset="0"/>
              </a:rPr>
              <a:t>tome da nikad ne odustaneš </a:t>
            </a:r>
            <a:r>
              <a:rPr lang="hr-HR" sz="2400" b="1" i="1" dirty="0" smtClean="0">
                <a:solidFill>
                  <a:srgbClr val="0070C0"/>
                </a:solidFill>
                <a:latin typeface="Century Gothic" pitchFamily="34" charset="0"/>
              </a:rPr>
              <a:t/>
            </a:r>
            <a:br>
              <a:rPr lang="hr-HR" sz="2400" b="1" i="1" dirty="0" smtClean="0">
                <a:solidFill>
                  <a:srgbClr val="0070C0"/>
                </a:solidFill>
                <a:latin typeface="Century Gothic" pitchFamily="34" charset="0"/>
              </a:rPr>
            </a:br>
            <a:r>
              <a:rPr lang="hr-HR" sz="2400" b="1" i="1" dirty="0" smtClean="0">
                <a:solidFill>
                  <a:srgbClr val="0070C0"/>
                </a:solidFill>
                <a:latin typeface="Century Gothic" pitchFamily="34" charset="0"/>
              </a:rPr>
              <a:t>                          od </a:t>
            </a:r>
            <a:r>
              <a:rPr lang="hr-HR" sz="2400" b="1" i="1" dirty="0">
                <a:solidFill>
                  <a:srgbClr val="0070C0"/>
                </a:solidFill>
                <a:latin typeface="Century Gothic" pitchFamily="34" charset="0"/>
              </a:rPr>
              <a:t>sebe. </a:t>
            </a:r>
            <a:r>
              <a:rPr lang="hr-HR" sz="2400" b="1" i="1" dirty="0" smtClean="0">
                <a:solidFill>
                  <a:srgbClr val="0070C0"/>
                </a:solidFill>
                <a:latin typeface="Century Gothic" pitchFamily="34" charset="0"/>
              </a:rPr>
              <a:t>( </a:t>
            </a:r>
            <a:r>
              <a:rPr lang="hr-HR" sz="1200" b="1" i="1" dirty="0" smtClean="0">
                <a:solidFill>
                  <a:srgbClr val="0070C0"/>
                </a:solidFill>
                <a:latin typeface="Century Gothic" pitchFamily="34" charset="0"/>
              </a:rPr>
              <a:t>Mario Mandžukić </a:t>
            </a:r>
            <a:r>
              <a:rPr lang="hr-HR" sz="2400" b="1" i="1" dirty="0" smtClean="0">
                <a:solidFill>
                  <a:srgbClr val="0070C0"/>
                </a:solidFill>
                <a:latin typeface="Century Gothic" pitchFamily="34" charset="0"/>
              </a:rPr>
              <a:t>)</a:t>
            </a:r>
            <a:endParaRPr lang="hr-HR" sz="2400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203</Words>
  <Application>Microsoft Office PowerPoint</Application>
  <PresentationFormat>On-screen Show (4:3)</PresentationFormat>
  <Paragraphs>122</Paragraphs>
  <Slides>20</Slides>
  <Notes>8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tema</vt:lpstr>
      <vt:lpstr>5</vt:lpstr>
      <vt:lpstr>OSAM GODINA IZVRSNOSTI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OSAM GODINA IZVRSNOSTI</dc:title>
  <dc:creator>lucici</dc:creator>
  <cp:lastModifiedBy>Marijan</cp:lastModifiedBy>
  <cp:revision>69</cp:revision>
  <dcterms:created xsi:type="dcterms:W3CDTF">2016-06-05T09:23:07Z</dcterms:created>
  <dcterms:modified xsi:type="dcterms:W3CDTF">2016-07-14T11:11:21Z</dcterms:modified>
</cp:coreProperties>
</file>